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6" r:id="rId2"/>
    <p:sldId id="278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250F25-F8C7-0391-4CD9-9BCB37FCC0EB}" v="10" dt="2024-10-10T12:07:26.066"/>
    <p1510:client id="{B90D46B3-C473-4D35-A77F-311D33854248}" v="7" dt="2024-10-11T03:03:44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77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84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92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4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10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80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91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97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72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00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7E09-2E5E-451E-BD82-9CD2CBD5356B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203C9-D3AB-4ADB-9575-9A6A3FBD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47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8575971-4D03-450F-859E-9F0B674304DC}"/>
              </a:ext>
            </a:extLst>
          </p:cNvPr>
          <p:cNvSpPr/>
          <p:nvPr/>
        </p:nvSpPr>
        <p:spPr>
          <a:xfrm>
            <a:off x="940094" y="22142"/>
            <a:ext cx="8025812" cy="89060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spc="3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2000" b="1" spc="3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2000" b="1" spc="3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に加入（加入を検討）の従業員の皆さまへ＞</a:t>
            </a:r>
            <a:endParaRPr kumimoji="1" lang="en-US" altLang="ja-JP" sz="2000" b="1" spc="3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spc="3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掛金拠出に関する重要なお知らせ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308AED-93D3-4788-803B-47A78F15BFB0}"/>
              </a:ext>
            </a:extLst>
          </p:cNvPr>
          <p:cNvSpPr/>
          <p:nvPr/>
        </p:nvSpPr>
        <p:spPr>
          <a:xfrm>
            <a:off x="190500" y="1096892"/>
            <a:ext cx="9639299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 anchorCtr="0"/>
          <a:lstStyle/>
          <a:p>
            <a:pPr marL="285750" indent="-285750">
              <a:buFont typeface="Yu Gothic UI" panose="020B0500000000000000" pitchFamily="50" charset="-128"/>
              <a:buChar char="◉"/>
            </a:pPr>
            <a:r>
              <a:rPr kumimoji="1" lang="ja-JP" altLang="en-US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当社が加入する確定給付企業年金（</a:t>
            </a:r>
            <a:r>
              <a:rPr kumimoji="1" lang="en-US" altLang="ja-JP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kumimoji="1" lang="ja-JP" altLang="en-US" b="1" u="wavyHeavy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掛金相当額</a:t>
            </a:r>
            <a:r>
              <a:rPr kumimoji="1" lang="ja-JP" altLang="en-US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および</a:t>
            </a:r>
            <a:r>
              <a:rPr kumimoji="1" lang="en-US" altLang="ja-JP" b="1" u="wavyHeavy" dirty="0" err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b="1" u="wavyHeavy" dirty="0" err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の拠</a:t>
            </a:r>
            <a:r>
              <a:rPr kumimoji="1" lang="ja-JP" altLang="en-US" b="1" u="wavyHeavy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出限度額</a:t>
            </a:r>
            <a:r>
              <a:rPr kumimoji="1" lang="ja-JP" altLang="en-US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は以下のとおりです。</a:t>
            </a:r>
            <a:endParaRPr kumimoji="1" lang="en-US" altLang="ja-JP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Yu Gothic UI" panose="020B0500000000000000" pitchFamily="50" charset="-128"/>
              <a:buChar char="◉"/>
            </a:pPr>
            <a:endParaRPr kumimoji="1" lang="en-US" altLang="ja-JP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Yu Gothic UI" panose="020B0500000000000000" pitchFamily="50" charset="-128"/>
              <a:buChar char="◉"/>
            </a:pPr>
            <a:endParaRPr kumimoji="1" lang="en-US" altLang="ja-JP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7782EB5-B8EF-42F1-8B0A-D213B78B89E1}"/>
              </a:ext>
            </a:extLst>
          </p:cNvPr>
          <p:cNvSpPr/>
          <p:nvPr/>
        </p:nvSpPr>
        <p:spPr>
          <a:xfrm>
            <a:off x="998220" y="66884"/>
            <a:ext cx="8025811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2" name="表 41">
            <a:extLst>
              <a:ext uri="{FF2B5EF4-FFF2-40B4-BE49-F238E27FC236}">
                <a16:creationId xmlns:a16="http://schemas.microsoft.com/office/drawing/2014/main" id="{17DA49B9-52E4-4CB0-9813-B1CA021F7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785908"/>
              </p:ext>
            </p:extLst>
          </p:nvPr>
        </p:nvGraphicFramePr>
        <p:xfrm>
          <a:off x="570556" y="5282324"/>
          <a:ext cx="9146320" cy="9599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5050">
                  <a:extLst>
                    <a:ext uri="{9D8B030D-6E8A-4147-A177-3AD203B41FA5}">
                      <a16:colId xmlns:a16="http://schemas.microsoft.com/office/drawing/2014/main" val="3256481822"/>
                    </a:ext>
                  </a:extLst>
                </a:gridCol>
                <a:gridCol w="1761053">
                  <a:extLst>
                    <a:ext uri="{9D8B030D-6E8A-4147-A177-3AD203B41FA5}">
                      <a16:colId xmlns:a16="http://schemas.microsoft.com/office/drawing/2014/main" val="1149744894"/>
                    </a:ext>
                  </a:extLst>
                </a:gridCol>
                <a:gridCol w="5180217">
                  <a:extLst>
                    <a:ext uri="{9D8B030D-6E8A-4147-A177-3AD203B41FA5}">
                      <a16:colId xmlns:a16="http://schemas.microsoft.com/office/drawing/2014/main" val="3371060980"/>
                    </a:ext>
                  </a:extLst>
                </a:gridCol>
              </a:tblGrid>
              <a:tr h="3456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（加入者状態）</a:t>
                      </a:r>
                    </a:p>
                  </a:txBody>
                  <a:tcPr marL="0" marR="30000" marT="0" marB="0" anchor="b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38100" marB="381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en-US" altLang="ja-JP" sz="12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</a:p>
                  </a:txBody>
                  <a:tcPr marL="0" marR="0" marT="38100" marB="3810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214223"/>
                  </a:ext>
                </a:extLst>
              </a:tr>
              <a:tr h="6143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DB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のみ加入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30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月額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1.2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kumimoji="1" lang="ja-JP" altLang="en-US" sz="800" b="1" baseline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000" marR="30000" marT="38100" marB="381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30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月額　</a:t>
                      </a: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5.5</a:t>
                      </a:r>
                      <a:r>
                        <a:rPr kumimoji="1" lang="ja-JP" altLang="en-US" sz="8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から</a:t>
                      </a:r>
                      <a:r>
                        <a:rPr kumimoji="1" lang="en-US" altLang="ja-JP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DB</a:t>
                      </a:r>
                      <a:r>
                        <a:rPr kumimoji="1" lang="ja-JP" altLang="en-US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掛金相当額と企業型</a:t>
                      </a:r>
                      <a:r>
                        <a:rPr kumimoji="1" lang="en-US" altLang="ja-JP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DC</a:t>
                      </a:r>
                      <a:r>
                        <a:rPr kumimoji="1" lang="ja-JP" altLang="en-US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掛金額</a:t>
                      </a:r>
                      <a:r>
                        <a:rPr kumimoji="1" lang="ja-JP" altLang="en-US" sz="1200" b="1" u="sng" baseline="300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（注）</a:t>
                      </a:r>
                      <a:r>
                        <a:rPr kumimoji="1" lang="ja-JP" altLang="en-US" sz="1200" b="1" u="sng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の合計額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を控除した額</a:t>
                      </a:r>
                      <a:endParaRPr kumimoji="1" lang="en-US" altLang="ja-JP" sz="12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200" b="1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上限</a:t>
                      </a:r>
                      <a:r>
                        <a:rPr kumimoji="1" lang="en-US" altLang="ja-JP" sz="12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2.0</a:t>
                      </a:r>
                      <a:r>
                        <a:rPr kumimoji="1" lang="ja-JP" altLang="en-US" sz="800" b="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0" marR="76200" marT="38100" marB="381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6906866"/>
                  </a:ext>
                </a:extLst>
              </a:tr>
            </a:tbl>
          </a:graphicData>
        </a:graphic>
      </p:graphicFrame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3704A05-84A1-44BD-B980-B1B687732DD3}"/>
              </a:ext>
            </a:extLst>
          </p:cNvPr>
          <p:cNvSpPr/>
          <p:nvPr/>
        </p:nvSpPr>
        <p:spPr>
          <a:xfrm>
            <a:off x="4555066" y="5598453"/>
            <a:ext cx="5161809" cy="619691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C3331B2-3D0E-4688-A603-6563B0946D7A}"/>
              </a:ext>
            </a:extLst>
          </p:cNvPr>
          <p:cNvSpPr/>
          <p:nvPr/>
        </p:nvSpPr>
        <p:spPr>
          <a:xfrm>
            <a:off x="669247" y="1722214"/>
            <a:ext cx="44283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掛金相当額（適用日：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8A3BB46-797E-431B-922B-64B0C26484FD}"/>
              </a:ext>
            </a:extLst>
          </p:cNvPr>
          <p:cNvSpPr/>
          <p:nvPr/>
        </p:nvSpPr>
        <p:spPr>
          <a:xfrm>
            <a:off x="677275" y="4758049"/>
            <a:ext cx="8470479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b="1" u="wavyHeavy" dirty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b="1" u="wavyHeavy" dirty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掛金相当額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は「</a:t>
            </a:r>
            <a:r>
              <a:rPr kumimoji="1" lang="en-US" altLang="ja-JP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の拠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出限度額」に影響します。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9B118AF1-84CA-47FC-A60C-8A5B11F36164}"/>
              </a:ext>
            </a:extLst>
          </p:cNvPr>
          <p:cNvCxnSpPr>
            <a:cxnSpLocks/>
          </p:cNvCxnSpPr>
          <p:nvPr/>
        </p:nvCxnSpPr>
        <p:spPr>
          <a:xfrm flipV="1">
            <a:off x="0" y="4660024"/>
            <a:ext cx="9906000" cy="0"/>
          </a:xfrm>
          <a:prstGeom prst="line">
            <a:avLst/>
          </a:prstGeom>
          <a:ln w="9525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0B5A8D2-3CF9-49B2-9114-51319BA965D6}"/>
              </a:ext>
            </a:extLst>
          </p:cNvPr>
          <p:cNvSpPr/>
          <p:nvPr/>
        </p:nvSpPr>
        <p:spPr>
          <a:xfrm>
            <a:off x="1043717" y="2017329"/>
            <a:ext cx="3672000" cy="58534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algn="r"/>
            <a:endParaRPr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C3308D8-ECEA-4FC1-8EAA-F7E3C93FA7C4}"/>
              </a:ext>
            </a:extLst>
          </p:cNvPr>
          <p:cNvGrpSpPr/>
          <p:nvPr/>
        </p:nvGrpSpPr>
        <p:grpSpPr>
          <a:xfrm>
            <a:off x="147298" y="4707704"/>
            <a:ext cx="720069" cy="596544"/>
            <a:chOff x="-35324" y="3490568"/>
            <a:chExt cx="720069" cy="596544"/>
          </a:xfrm>
        </p:grpSpPr>
        <p:pic>
          <p:nvPicPr>
            <p:cNvPr id="3" name="グラフィックス 2" descr="右向き指示マーク">
              <a:extLst>
                <a:ext uri="{FF2B5EF4-FFF2-40B4-BE49-F238E27FC236}">
                  <a16:creationId xmlns:a16="http://schemas.microsoft.com/office/drawing/2014/main" id="{BD971D16-B549-42F1-8FBF-7DC9E2528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464" y="3490568"/>
              <a:ext cx="457200" cy="457200"/>
            </a:xfrm>
            <a:prstGeom prst="rect">
              <a:avLst/>
            </a:prstGeom>
          </p:spPr>
        </p:pic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0648149-72BD-40C9-928D-3E928A1275AB}"/>
                </a:ext>
              </a:extLst>
            </p:cNvPr>
            <p:cNvSpPr/>
            <p:nvPr/>
          </p:nvSpPr>
          <p:spPr>
            <a:xfrm>
              <a:off x="-35324" y="3840891"/>
              <a:ext cx="72006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ポイント！</a:t>
              </a:r>
              <a:endParaRPr lang="ja-JP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FA5D7A-C79B-4329-AAF7-F689EF0DC606}"/>
              </a:ext>
            </a:extLst>
          </p:cNvPr>
          <p:cNvSpPr/>
          <p:nvPr/>
        </p:nvSpPr>
        <p:spPr>
          <a:xfrm>
            <a:off x="3436259" y="225400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（月額換算）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86ABAE-10EF-4971-BDDE-1BFE795DD1E1}"/>
              </a:ext>
            </a:extLst>
          </p:cNvPr>
          <p:cNvSpPr/>
          <p:nvPr/>
        </p:nvSpPr>
        <p:spPr>
          <a:xfrm>
            <a:off x="1043717" y="2017639"/>
            <a:ext cx="257556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US" altLang="ja-JP" sz="3200" b="1" dirty="0">
                <a:solidFill>
                  <a:schemeClr val="bg1"/>
                </a:solidFill>
                <a:highlight>
                  <a:srgbClr val="00FF00"/>
                </a:highlight>
                <a:latin typeface="Meiryo UI"/>
                <a:ea typeface="Meiryo UI"/>
              </a:rPr>
              <a:t>Ｘ,000</a:t>
            </a:r>
            <a:r>
              <a:rPr lang="ja-JP" altLang="en-US" sz="3200" b="1">
                <a:solidFill>
                  <a:schemeClr val="bg1"/>
                </a:solidFill>
                <a:highlight>
                  <a:srgbClr val="00FF00"/>
                </a:highlight>
                <a:latin typeface="Meiryo UI"/>
                <a:ea typeface="Meiryo UI"/>
              </a:rPr>
              <a:t> 円</a:t>
            </a:r>
            <a:endParaRPr lang="en-US" altLang="ja-JP" sz="3200">
              <a:solidFill>
                <a:schemeClr val="bg1"/>
              </a:solidFill>
              <a:highlight>
                <a:srgbClr val="00FF00"/>
              </a:highlight>
              <a:latin typeface="Meiryo UI"/>
              <a:ea typeface="Meiryo UI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C9638384-5B3A-4BBB-A5CA-AAC2EDD6923F}"/>
              </a:ext>
            </a:extLst>
          </p:cNvPr>
          <p:cNvSpPr/>
          <p:nvPr/>
        </p:nvSpPr>
        <p:spPr>
          <a:xfrm>
            <a:off x="1559756" y="6535207"/>
            <a:ext cx="67930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altLang="ja-JP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本件に関する</a:t>
            </a:r>
            <a:r>
              <a:rPr lang="ja-JP" altLang="en-US" sz="140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連絡・相談窓口：</a:t>
            </a:r>
            <a:r>
              <a:rPr lang="ja-JP" altLang="en-US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総務部　●●（外線：</a:t>
            </a:r>
            <a:r>
              <a:rPr lang="en-US" altLang="ja-JP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××-××××-××××</a:t>
            </a:r>
            <a:r>
              <a:rPr lang="ja-JP" altLang="en-US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400" dirty="0">
                <a:highlight>
                  <a:srgbClr val="00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89A28B5-29F4-40A1-9566-1ECF3722820E}"/>
              </a:ext>
            </a:extLst>
          </p:cNvPr>
          <p:cNvSpPr/>
          <p:nvPr/>
        </p:nvSpPr>
        <p:spPr>
          <a:xfrm>
            <a:off x="5001756" y="1722214"/>
            <a:ext cx="48280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掛金限度額（適用日：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月分掛金～）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FEA3975B-5245-4A49-8BDD-366B9FB2EE18}"/>
              </a:ext>
            </a:extLst>
          </p:cNvPr>
          <p:cNvSpPr/>
          <p:nvPr/>
        </p:nvSpPr>
        <p:spPr>
          <a:xfrm>
            <a:off x="5376227" y="2017329"/>
            <a:ext cx="3672000" cy="58534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algn="r"/>
            <a:endParaRPr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147609A-BA58-40FC-A930-671CA157DA59}"/>
              </a:ext>
            </a:extLst>
          </p:cNvPr>
          <p:cNvSpPr/>
          <p:nvPr/>
        </p:nvSpPr>
        <p:spPr>
          <a:xfrm>
            <a:off x="7776138" y="225400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（月額換算）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B89C82F-7ADE-47EA-9E07-9115EC470802}"/>
              </a:ext>
            </a:extLst>
          </p:cNvPr>
          <p:cNvSpPr/>
          <p:nvPr/>
        </p:nvSpPr>
        <p:spPr>
          <a:xfrm>
            <a:off x="5383596" y="2017639"/>
            <a:ext cx="257556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US" altLang="ja-JP" sz="3200" b="1" dirty="0">
                <a:solidFill>
                  <a:schemeClr val="bg1"/>
                </a:solidFill>
                <a:highlight>
                  <a:srgbClr val="00FF00"/>
                </a:highlight>
                <a:latin typeface="Meiryo UI"/>
                <a:ea typeface="Meiryo UI"/>
              </a:rPr>
              <a:t>Ｘ,000</a:t>
            </a:r>
            <a:r>
              <a:rPr lang="ja-JP" altLang="en-US" sz="3200" b="1" dirty="0">
                <a:solidFill>
                  <a:schemeClr val="bg1"/>
                </a:solidFill>
                <a:highlight>
                  <a:srgbClr val="00FF00"/>
                </a:highlight>
                <a:latin typeface="Meiryo UI"/>
                <a:ea typeface="Meiryo UI"/>
              </a:rPr>
              <a:t> 円</a:t>
            </a:r>
            <a:endParaRPr lang="en-US" altLang="ja-JP" sz="3200" dirty="0">
              <a:solidFill>
                <a:schemeClr val="bg1"/>
              </a:solidFill>
              <a:highlight>
                <a:srgbClr val="00FF00"/>
              </a:highlight>
              <a:latin typeface="Meiryo UI"/>
              <a:ea typeface="Meiryo UI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CFF094AE-93A2-41C6-8BCC-B40C9625C12A}"/>
              </a:ext>
            </a:extLst>
          </p:cNvPr>
          <p:cNvSpPr/>
          <p:nvPr/>
        </p:nvSpPr>
        <p:spPr>
          <a:xfrm>
            <a:off x="5460955" y="814563"/>
            <a:ext cx="44283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300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・・・個人型確定拠出年金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19D65C8-AE7A-4049-B471-BB8A30DD8586}"/>
              </a:ext>
            </a:extLst>
          </p:cNvPr>
          <p:cNvSpPr/>
          <p:nvPr/>
        </p:nvSpPr>
        <p:spPr>
          <a:xfrm>
            <a:off x="577365" y="2700770"/>
            <a:ext cx="9139511" cy="1762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ja-JP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通知のポイント</a:t>
            </a:r>
            <a:r>
              <a:rPr kumimoji="1" lang="en-US" altLang="ja-JP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358775" indent="-176213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 err="1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掛金は</a:t>
            </a:r>
            <a:r>
              <a:rPr kumimoji="1" lang="en-US" altLang="ja-JP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月以降、</a:t>
            </a:r>
            <a:r>
              <a:rPr kumimoji="1" lang="ja-JP" altLang="en-US" sz="1600" b="1" u="wavyHeavy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月額最大</a:t>
            </a:r>
            <a:r>
              <a:rPr kumimoji="1" lang="en-US" altLang="ja-JP" sz="1600" b="1" u="wavyHeavy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20,000</a:t>
            </a:r>
            <a:r>
              <a:rPr kumimoji="1" lang="ja-JP" altLang="en-US" sz="1600" b="1" u="wavyHeavy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拡大されます。</a:t>
            </a:r>
            <a:endParaRPr kumimoji="1" lang="en-US" altLang="ja-JP" sz="1600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8775" indent="-176213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掛金相当額によって</a:t>
            </a:r>
            <a:r>
              <a:rPr kumimoji="1" lang="en-US" altLang="ja-JP" sz="1600" dirty="0" err="1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の掛金限度額が制限される場合があります。</a:t>
            </a:r>
            <a:endParaRPr kumimoji="1" lang="en-US" altLang="ja-JP" sz="1600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8775" indent="-176213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の最低掛金は月額</a:t>
            </a:r>
            <a:r>
              <a:rPr kumimoji="1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5000</a:t>
            </a:r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円のため、</a:t>
            </a:r>
            <a:r>
              <a:rPr kumimoji="1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5000</a:t>
            </a:r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円未満となる場合は</a:t>
            </a:r>
            <a:r>
              <a:rPr kumimoji="1" lang="en-US" altLang="ja-JP" sz="16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掛金拠出はできません。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8775" indent="-176213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上記「</a:t>
            </a:r>
            <a:r>
              <a:rPr kumimoji="1" lang="en-US" altLang="ja-JP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掛金相当額」および「</a:t>
            </a:r>
            <a:r>
              <a:rPr kumimoji="1" lang="en-US" altLang="ja-JP" sz="1600" dirty="0" err="1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掛金限度額」は</a:t>
            </a:r>
            <a:r>
              <a:rPr kumimoji="1" lang="ja-JP" altLang="en-US" sz="1600" b="1" u="wavyHeavy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固定ではありません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8775" indent="-176213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 err="1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掛金限度額は変動するため、</a:t>
            </a:r>
            <a:r>
              <a:rPr kumimoji="1" lang="ja-JP" altLang="en-US" sz="1600" b="1" u="wavyHeavy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見直しの都度皆さまにお知らせ</a:t>
            </a:r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いたします。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812F176-D41E-4737-9E51-8A601FEF5BB3}"/>
              </a:ext>
            </a:extLst>
          </p:cNvPr>
          <p:cNvSpPr/>
          <p:nvPr/>
        </p:nvSpPr>
        <p:spPr>
          <a:xfrm>
            <a:off x="475147" y="6244823"/>
            <a:ext cx="37785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（注）当社は企業型</a:t>
            </a:r>
            <a:r>
              <a:rPr kumimoji="1"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は導入しておりません。（掛金額はゼロになります。）</a:t>
            </a:r>
          </a:p>
        </p:txBody>
      </p:sp>
    </p:spTree>
    <p:extLst>
      <p:ext uri="{BB962C8B-B14F-4D97-AF65-F5344CB8AC3E}">
        <p14:creationId xmlns:p14="http://schemas.microsoft.com/office/powerpoint/2010/main" val="411609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4239AA6B-E965-4E94-8577-7B1F700CDA30}"/>
              </a:ext>
            </a:extLst>
          </p:cNvPr>
          <p:cNvCxnSpPr>
            <a:cxnSpLocks/>
          </p:cNvCxnSpPr>
          <p:nvPr/>
        </p:nvCxnSpPr>
        <p:spPr>
          <a:xfrm>
            <a:off x="911761" y="6463882"/>
            <a:ext cx="7992000" cy="0"/>
          </a:xfrm>
          <a:prstGeom prst="line">
            <a:avLst/>
          </a:prstGeom>
          <a:ln w="6350">
            <a:solidFill>
              <a:srgbClr val="34343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AF805E78-4DE1-4D6A-9C9F-F7B854C2EE26}"/>
              </a:ext>
            </a:extLst>
          </p:cNvPr>
          <p:cNvCxnSpPr>
            <a:cxnSpLocks/>
          </p:cNvCxnSpPr>
          <p:nvPr/>
        </p:nvCxnSpPr>
        <p:spPr>
          <a:xfrm flipV="1">
            <a:off x="943719" y="5333930"/>
            <a:ext cx="7992000" cy="0"/>
          </a:xfrm>
          <a:prstGeom prst="line">
            <a:avLst/>
          </a:prstGeom>
          <a:ln w="6350">
            <a:solidFill>
              <a:srgbClr val="4040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02FB16C7-9884-49A2-94C6-F07354D4ED4A}"/>
              </a:ext>
            </a:extLst>
          </p:cNvPr>
          <p:cNvCxnSpPr>
            <a:cxnSpLocks/>
          </p:cNvCxnSpPr>
          <p:nvPr/>
        </p:nvCxnSpPr>
        <p:spPr>
          <a:xfrm flipV="1">
            <a:off x="950769" y="4688072"/>
            <a:ext cx="7992000" cy="1736"/>
          </a:xfrm>
          <a:prstGeom prst="line">
            <a:avLst/>
          </a:prstGeom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四角形: メモ 10">
            <a:extLst>
              <a:ext uri="{FF2B5EF4-FFF2-40B4-BE49-F238E27FC236}">
                <a16:creationId xmlns:a16="http://schemas.microsoft.com/office/drawing/2014/main" id="{FB54FDAD-7CD4-4DA3-9583-8FA8B9F526E9}"/>
              </a:ext>
            </a:extLst>
          </p:cNvPr>
          <p:cNvSpPr/>
          <p:nvPr/>
        </p:nvSpPr>
        <p:spPr>
          <a:xfrm>
            <a:off x="575083" y="720729"/>
            <a:ext cx="8789580" cy="2179746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7782EB5-B8EF-42F1-8B0A-D213B78B89E1}"/>
              </a:ext>
            </a:extLst>
          </p:cNvPr>
          <p:cNvSpPr/>
          <p:nvPr/>
        </p:nvSpPr>
        <p:spPr>
          <a:xfrm>
            <a:off x="998220" y="66884"/>
            <a:ext cx="8025811" cy="395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9EF2DF-5415-4BC8-B38C-A4E8AF230A67}"/>
              </a:ext>
            </a:extLst>
          </p:cNvPr>
          <p:cNvSpPr/>
          <p:nvPr/>
        </p:nvSpPr>
        <p:spPr>
          <a:xfrm>
            <a:off x="585538" y="1200001"/>
            <a:ext cx="87686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＜掛金相当額が高いDB等に加入する従業員に対して＞</a:t>
            </a:r>
          </a:p>
          <a:p>
            <a:pPr marL="358775">
              <a:spcBef>
                <a:spcPts val="600"/>
              </a:spcBef>
            </a:pPr>
            <a:r>
              <a:rPr lang="en-US" altLang="ja-JP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b="1" u="sng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月以降にiDeCoの掛金の上限が小さくなる、または掛金を拠出できなくなる場合があります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 marL="625475" indent="-176213">
              <a:spcBef>
                <a:spcPts val="6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※企業型DCとDB等を併用している場合は月額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27,500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円を超えるDB等、DB等のみ実施の場合は月額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43,000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円を超えるDB等において、加入者のiDeCo掛金額に影響が生じることがあります。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85AEE23-0EC1-40E1-990A-9D584C54BABC}"/>
              </a:ext>
            </a:extLst>
          </p:cNvPr>
          <p:cNvSpPr/>
          <p:nvPr/>
        </p:nvSpPr>
        <p:spPr>
          <a:xfrm>
            <a:off x="321159" y="308837"/>
            <a:ext cx="39533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参考：厚生労働省からのお知らせ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714AB03-A0C8-46CA-B82E-C7BC709A958D}"/>
              </a:ext>
            </a:extLst>
          </p:cNvPr>
          <p:cNvSpPr/>
          <p:nvPr/>
        </p:nvSpPr>
        <p:spPr>
          <a:xfrm>
            <a:off x="575083" y="727561"/>
            <a:ext cx="877912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「（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等の実施事業主が従業員へ）周知をお願いしたい事項」から一部抜粋 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4B39CC91-C46F-423B-A38A-A9B775E5A16E}"/>
              </a:ext>
            </a:extLst>
          </p:cNvPr>
          <p:cNvSpPr/>
          <p:nvPr/>
        </p:nvSpPr>
        <p:spPr>
          <a:xfrm>
            <a:off x="242429" y="4532285"/>
            <a:ext cx="7465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5.5</a:t>
            </a:r>
            <a:r>
              <a:rPr kumimoji="1"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kumimoji="1" lang="ja-JP" altLang="en-US" sz="10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0803AB0-CFA8-4AC2-8CD4-28A778F69630}"/>
              </a:ext>
            </a:extLst>
          </p:cNvPr>
          <p:cNvSpPr/>
          <p:nvPr/>
        </p:nvSpPr>
        <p:spPr>
          <a:xfrm>
            <a:off x="219947" y="5172930"/>
            <a:ext cx="7465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3.5</a:t>
            </a:r>
            <a:r>
              <a:rPr kumimoji="1"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kumimoji="1" lang="ja-JP" altLang="en-US" sz="10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35D5EE5-9B8C-4233-BE38-EB54D41A337F}"/>
              </a:ext>
            </a:extLst>
          </p:cNvPr>
          <p:cNvSpPr/>
          <p:nvPr/>
        </p:nvSpPr>
        <p:spPr>
          <a:xfrm>
            <a:off x="5182221" y="4688031"/>
            <a:ext cx="961217" cy="646377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D7417C99-2A35-4DD7-B2F4-3EDD08AB7934}"/>
              </a:ext>
            </a:extLst>
          </p:cNvPr>
          <p:cNvSpPr/>
          <p:nvPr/>
        </p:nvSpPr>
        <p:spPr>
          <a:xfrm>
            <a:off x="5181172" y="5334408"/>
            <a:ext cx="961217" cy="669037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7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1AE14FCC-1F05-4685-8D9B-126B45A413F4}"/>
              </a:ext>
            </a:extLst>
          </p:cNvPr>
          <p:cNvSpPr/>
          <p:nvPr/>
        </p:nvSpPr>
        <p:spPr>
          <a:xfrm>
            <a:off x="1092991" y="6075583"/>
            <a:ext cx="961217" cy="3856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1.3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6326A443-D199-4CF2-9626-3047BA934EA5}"/>
              </a:ext>
            </a:extLst>
          </p:cNvPr>
          <p:cNvSpPr/>
          <p:nvPr/>
        </p:nvSpPr>
        <p:spPr>
          <a:xfrm>
            <a:off x="1092991" y="4692698"/>
            <a:ext cx="961217" cy="638141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99A4D106-3D5D-4DC9-9662-B15BD76821A2}"/>
              </a:ext>
            </a:extLst>
          </p:cNvPr>
          <p:cNvSpPr/>
          <p:nvPr/>
        </p:nvSpPr>
        <p:spPr>
          <a:xfrm>
            <a:off x="6440364" y="4687250"/>
            <a:ext cx="961217" cy="482413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D0963F6-1D79-4666-A635-63F94EA3F8D7}"/>
              </a:ext>
            </a:extLst>
          </p:cNvPr>
          <p:cNvSpPr/>
          <p:nvPr/>
        </p:nvSpPr>
        <p:spPr>
          <a:xfrm>
            <a:off x="6438230" y="5173976"/>
            <a:ext cx="961217" cy="660509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7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C22791F0-04C8-47BD-8E42-710F743C197E}"/>
              </a:ext>
            </a:extLst>
          </p:cNvPr>
          <p:cNvSpPr/>
          <p:nvPr/>
        </p:nvSpPr>
        <p:spPr>
          <a:xfrm>
            <a:off x="7704577" y="4687250"/>
            <a:ext cx="961217" cy="643589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7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2C46EB9C-1955-450A-B49F-83A7F35D3A90}"/>
              </a:ext>
            </a:extLst>
          </p:cNvPr>
          <p:cNvSpPr/>
          <p:nvPr/>
        </p:nvSpPr>
        <p:spPr>
          <a:xfrm>
            <a:off x="2346713" y="4693803"/>
            <a:ext cx="961217" cy="477195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kumimoji="1" lang="ja-JP" altLang="en-US" sz="10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lang="ja-JP" altLang="en-US" sz="1000" b="1" baseline="30000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A8C9AD5D-3B5D-43B5-BDAE-1A82E707A70A}"/>
              </a:ext>
            </a:extLst>
          </p:cNvPr>
          <p:cNvSpPr txBox="1"/>
          <p:nvPr/>
        </p:nvSpPr>
        <p:spPr>
          <a:xfrm>
            <a:off x="1904144" y="4038982"/>
            <a:ext cx="162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en-US" altLang="ja-JP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のみ実施</a:t>
            </a: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5F830470-D44E-4935-A106-1BF024E846C1}"/>
              </a:ext>
            </a:extLst>
          </p:cNvPr>
          <p:cNvSpPr txBox="1"/>
          <p:nvPr/>
        </p:nvSpPr>
        <p:spPr>
          <a:xfrm>
            <a:off x="6084577" y="4030425"/>
            <a:ext cx="1620000" cy="28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en-US" altLang="ja-JP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併用</a:t>
            </a: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7B49D204-1E27-4139-BE3B-BF968B1CF054}"/>
              </a:ext>
            </a:extLst>
          </p:cNvPr>
          <p:cNvSpPr/>
          <p:nvPr/>
        </p:nvSpPr>
        <p:spPr>
          <a:xfrm>
            <a:off x="2346651" y="5168369"/>
            <a:ext cx="961217" cy="129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4.0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6431180-3880-41EF-9946-9426892E7246}"/>
              </a:ext>
            </a:extLst>
          </p:cNvPr>
          <p:cNvSpPr/>
          <p:nvPr/>
        </p:nvSpPr>
        <p:spPr>
          <a:xfrm>
            <a:off x="3603377" y="4777001"/>
            <a:ext cx="961217" cy="16842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5.3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BB9618B-8A1D-4899-8BDC-8A454091FFE0}"/>
              </a:ext>
            </a:extLst>
          </p:cNvPr>
          <p:cNvSpPr/>
          <p:nvPr/>
        </p:nvSpPr>
        <p:spPr>
          <a:xfrm>
            <a:off x="3603377" y="4522673"/>
            <a:ext cx="961217" cy="250942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  <a:endParaRPr lang="ja-JP" altLang="en-US" sz="1400" b="1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0759E24-4B1B-419F-BEB7-B661638FA164}"/>
              </a:ext>
            </a:extLst>
          </p:cNvPr>
          <p:cNvSpPr/>
          <p:nvPr/>
        </p:nvSpPr>
        <p:spPr>
          <a:xfrm>
            <a:off x="5180086" y="6003445"/>
            <a:ext cx="961217" cy="4578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758E18ED-0B99-4344-9A0F-BE34CD2CF7AC}"/>
              </a:ext>
            </a:extLst>
          </p:cNvPr>
          <p:cNvSpPr/>
          <p:nvPr/>
        </p:nvSpPr>
        <p:spPr>
          <a:xfrm>
            <a:off x="6438230" y="5834485"/>
            <a:ext cx="961217" cy="6267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594CC980-7D8A-4C00-B3D1-E90D9A255C81}"/>
              </a:ext>
            </a:extLst>
          </p:cNvPr>
          <p:cNvSpPr/>
          <p:nvPr/>
        </p:nvSpPr>
        <p:spPr>
          <a:xfrm>
            <a:off x="7704577" y="5333453"/>
            <a:ext cx="961217" cy="1127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3.5</a:t>
            </a:r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8697A09F-100E-422F-9E16-4102848779C3}"/>
              </a:ext>
            </a:extLst>
          </p:cNvPr>
          <p:cNvSpPr/>
          <p:nvPr/>
        </p:nvSpPr>
        <p:spPr>
          <a:xfrm>
            <a:off x="7704576" y="4436110"/>
            <a:ext cx="961217" cy="252000"/>
          </a:xfrm>
          <a:prstGeom prst="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  <a:endParaRPr lang="ja-JP" altLang="en-US" sz="1400" b="1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E8236C00-E22A-4DF1-AB97-743EEB9E6667}"/>
              </a:ext>
            </a:extLst>
          </p:cNvPr>
          <p:cNvSpPr/>
          <p:nvPr/>
        </p:nvSpPr>
        <p:spPr>
          <a:xfrm>
            <a:off x="1092992" y="5330839"/>
            <a:ext cx="961216" cy="75067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txBody>
          <a:bodyPr wrap="square">
            <a:noAutofit/>
          </a:bodyPr>
          <a:lstStyle/>
          <a:p>
            <a:pPr algn="ctr"/>
            <a:endParaRPr kumimoji="1" lang="en-US" altLang="ja-JP" sz="1300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4FA088E2-E759-49CA-A446-26F450D48F2C}"/>
              </a:ext>
            </a:extLst>
          </p:cNvPr>
          <p:cNvSpPr/>
          <p:nvPr/>
        </p:nvSpPr>
        <p:spPr>
          <a:xfrm>
            <a:off x="313539" y="3054362"/>
            <a:ext cx="36615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2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掛金額への影響イメージ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0B99867A-B9F6-44A6-AFF1-0E8A105EC7C6}"/>
              </a:ext>
            </a:extLst>
          </p:cNvPr>
          <p:cNvSpPr/>
          <p:nvPr/>
        </p:nvSpPr>
        <p:spPr>
          <a:xfrm>
            <a:off x="1095995" y="5580215"/>
            <a:ext cx="961217" cy="305794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（余り）</a:t>
            </a:r>
            <a:endParaRPr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0E32033-3FFE-4F1F-895F-95B3BA5938CA}"/>
              </a:ext>
            </a:extLst>
          </p:cNvPr>
          <p:cNvSpPr txBox="1"/>
          <p:nvPr/>
        </p:nvSpPr>
        <p:spPr>
          <a:xfrm>
            <a:off x="6084577" y="3750377"/>
            <a:ext cx="1620000" cy="288000"/>
          </a:xfrm>
          <a:prstGeom prst="rect">
            <a:avLst/>
          </a:prstGeom>
          <a:noFill/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ja-JP" altLang="en-US" sz="14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＜参考＞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434E30F-CB68-4B12-8D2D-98D6218C3869}"/>
              </a:ext>
            </a:extLst>
          </p:cNvPr>
          <p:cNvSpPr txBox="1"/>
          <p:nvPr/>
        </p:nvSpPr>
        <p:spPr>
          <a:xfrm>
            <a:off x="4877637" y="3616149"/>
            <a:ext cx="4084643" cy="2845119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wrap="square" tIns="36000" bIns="36000" rtlCol="0">
            <a:noAutofit/>
          </a:bodyPr>
          <a:lstStyle/>
          <a:p>
            <a:pPr algn="ctr"/>
            <a:endParaRPr kumimoji="1" lang="ja-JP" altLang="en-US" sz="1400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A5BC4AD-D72B-4E2C-8BA9-1F3D4C40E32A}"/>
              </a:ext>
            </a:extLst>
          </p:cNvPr>
          <p:cNvSpPr/>
          <p:nvPr/>
        </p:nvSpPr>
        <p:spPr>
          <a:xfrm>
            <a:off x="8017620" y="3061620"/>
            <a:ext cx="1800000" cy="32135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1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  <a:r>
              <a:rPr kumimoji="1" lang="ja-JP" altLang="en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掛金相当額</a:t>
            </a:r>
            <a:endParaRPr lang="ja-JP" altLang="en-US" sz="1400" b="1" dirty="0">
              <a:solidFill>
                <a:schemeClr val="accent1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C66754A3-B284-4631-840C-C7494DAF3E38}"/>
              </a:ext>
            </a:extLst>
          </p:cNvPr>
          <p:cNvSpPr/>
          <p:nvPr/>
        </p:nvSpPr>
        <p:spPr>
          <a:xfrm>
            <a:off x="7537014" y="3116062"/>
            <a:ext cx="480608" cy="1999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r"/>
            <a:endParaRPr lang="ja-JP" altLang="en-US" sz="1400" b="1" baseline="30000" dirty="0">
              <a:solidFill>
                <a:srgbClr val="009999"/>
              </a:solidFill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274B254-76E1-4A30-B968-CF81FC47C009}"/>
              </a:ext>
            </a:extLst>
          </p:cNvPr>
          <p:cNvSpPr/>
          <p:nvPr/>
        </p:nvSpPr>
        <p:spPr>
          <a:xfrm>
            <a:off x="8022594" y="3325280"/>
            <a:ext cx="1800000" cy="32135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企業型</a:t>
            </a:r>
            <a:r>
              <a:rPr kumimoji="1" lang="en-US" altLang="ja-JP" sz="14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掛金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B5D887F-C56B-4C0D-AB61-65CC436E4D6E}"/>
              </a:ext>
            </a:extLst>
          </p:cNvPr>
          <p:cNvSpPr/>
          <p:nvPr/>
        </p:nvSpPr>
        <p:spPr>
          <a:xfrm>
            <a:off x="7541986" y="3392284"/>
            <a:ext cx="480608" cy="199904"/>
          </a:xfrm>
          <a:prstGeom prst="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r"/>
            <a:endParaRPr lang="ja-JP" altLang="en-US" sz="1400" b="1" baseline="30000" dirty="0">
              <a:solidFill>
                <a:srgbClr val="009999"/>
              </a:solidFill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3E3EFFBD-DB82-4956-9A95-2B1AF16E0119}"/>
              </a:ext>
            </a:extLst>
          </p:cNvPr>
          <p:cNvSpPr/>
          <p:nvPr/>
        </p:nvSpPr>
        <p:spPr>
          <a:xfrm>
            <a:off x="8017620" y="3613217"/>
            <a:ext cx="1800000" cy="32135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1400" b="1" dirty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4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拠出限度額</a:t>
            </a:r>
            <a:endParaRPr lang="ja-JP" altLang="en-US" sz="1400" b="1" dirty="0">
              <a:solidFill>
                <a:schemeClr val="accent2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771EA8A-8A36-45F9-81B6-E435E3A13B9E}"/>
              </a:ext>
            </a:extLst>
          </p:cNvPr>
          <p:cNvSpPr/>
          <p:nvPr/>
        </p:nvSpPr>
        <p:spPr>
          <a:xfrm>
            <a:off x="7537014" y="3673940"/>
            <a:ext cx="480608" cy="199904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r"/>
            <a:endParaRPr lang="ja-JP" altLang="en-US" sz="1400" b="1" baseline="30000" dirty="0">
              <a:solidFill>
                <a:srgbClr val="009999"/>
              </a:solidFill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8871F1CE-802A-4C51-80D7-8BDF7C2A13C3}"/>
              </a:ext>
            </a:extLst>
          </p:cNvPr>
          <p:cNvSpPr/>
          <p:nvPr/>
        </p:nvSpPr>
        <p:spPr>
          <a:xfrm>
            <a:off x="3992357" y="3473522"/>
            <a:ext cx="1865307" cy="862092"/>
          </a:xfrm>
          <a:prstGeom prst="wedgeRectCallout">
            <a:avLst>
              <a:gd name="adj1" fmla="val -34930"/>
              <a:gd name="adj2" fmla="val 66183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の最低掛金額（月額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円）を拠出できない場合も、</a:t>
            </a:r>
            <a:r>
              <a:rPr kumimoji="1" lang="en-US" altLang="ja-JP" sz="120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加入者となることはできません。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34F781B-67B1-83F2-FFC5-559D059B4A03}"/>
              </a:ext>
            </a:extLst>
          </p:cNvPr>
          <p:cNvSpPr/>
          <p:nvPr/>
        </p:nvSpPr>
        <p:spPr>
          <a:xfrm>
            <a:off x="954374" y="6495654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を拠出可能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4751C9E-1E6D-82FF-61EC-2E671DBAC203}"/>
              </a:ext>
            </a:extLst>
          </p:cNvPr>
          <p:cNvSpPr/>
          <p:nvPr/>
        </p:nvSpPr>
        <p:spPr>
          <a:xfrm>
            <a:off x="3442479" y="6499092"/>
            <a:ext cx="1267496" cy="307777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2BB9502-376F-5EC8-064C-2B4A8D1480E9}"/>
              </a:ext>
            </a:extLst>
          </p:cNvPr>
          <p:cNvSpPr/>
          <p:nvPr/>
        </p:nvSpPr>
        <p:spPr>
          <a:xfrm>
            <a:off x="2221870" y="6495386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拠出は</a:t>
            </a:r>
            <a:r>
              <a:rPr kumimoji="1" lang="ja-JP" altLang="en-US" sz="1400" b="1" baseline="300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不可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F800A4-0400-6F84-095A-8BB19D7FE9E4}"/>
              </a:ext>
            </a:extLst>
          </p:cNvPr>
          <p:cNvSpPr/>
          <p:nvPr/>
        </p:nvSpPr>
        <p:spPr>
          <a:xfrm>
            <a:off x="5122759" y="6502470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を拠出可能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7EAFAA-BF32-9948-281C-D01038B57E4F}"/>
              </a:ext>
            </a:extLst>
          </p:cNvPr>
          <p:cNvSpPr/>
          <p:nvPr/>
        </p:nvSpPr>
        <p:spPr>
          <a:xfrm>
            <a:off x="7610864" y="6505908"/>
            <a:ext cx="1267496" cy="307777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拠出不可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138C34-44CC-00F6-FB5D-69840DB6A15C}"/>
              </a:ext>
            </a:extLst>
          </p:cNvPr>
          <p:cNvSpPr/>
          <p:nvPr/>
        </p:nvSpPr>
        <p:spPr>
          <a:xfrm>
            <a:off x="6390255" y="6502202"/>
            <a:ext cx="1267496" cy="37959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上限額（</a:t>
            </a:r>
            <a:r>
              <a:rPr kumimoji="1" lang="en-US" altLang="ja-JP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kumimoji="1" lang="ja-JP" altLang="en-US" sz="10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aseline="30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baseline="300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拠出は</a:t>
            </a:r>
            <a:r>
              <a:rPr kumimoji="1" lang="ja-JP" altLang="en-US" sz="1400" b="1" baseline="300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不可</a:t>
            </a:r>
          </a:p>
        </p:txBody>
      </p:sp>
    </p:spTree>
    <p:extLst>
      <p:ext uri="{BB962C8B-B14F-4D97-AF65-F5344CB8AC3E}">
        <p14:creationId xmlns:p14="http://schemas.microsoft.com/office/powerpoint/2010/main" val="2402419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593</Words>
  <Application>Microsoft Office PowerPoint</Application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Yu Gothic UI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2024-11-06T06:38:45Z</dcterms:created>
  <dcterms:modified xsi:type="dcterms:W3CDTF">2024-11-06T06:39:09Z</dcterms:modified>
</cp:coreProperties>
</file>