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Lst>
  <p:notesMasterIdLst>
    <p:notesMasterId r:id="rId13"/>
  </p:notesMasterIdLst>
  <p:sldIdLst>
    <p:sldId id="269" r:id="rId5"/>
    <p:sldId id="262" r:id="rId6"/>
    <p:sldId id="265" r:id="rId7"/>
    <p:sldId id="259" r:id="rId8"/>
    <p:sldId id="266" r:id="rId9"/>
    <p:sldId id="267" r:id="rId10"/>
    <p:sldId id="268" r:id="rId11"/>
    <p:sldId id="263"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5CF875B-9B9C-48BD-ACAA-F5D7F919C5E0}" type="datetimeFigureOut">
              <a:rPr kumimoji="1" lang="ja-JP" altLang="en-US" smtClean="0"/>
              <a:t>2016/10/21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562B03D-4944-40A6-AF60-FD0585F9783D}" type="slidenum">
              <a:rPr kumimoji="1" lang="ja-JP" altLang="en-US" smtClean="0"/>
              <a:t>‹#›</a:t>
            </a:fld>
            <a:endParaRPr kumimoji="1" lang="ja-JP" altLang="en-US"/>
          </a:p>
        </p:txBody>
      </p:sp>
    </p:spTree>
    <p:extLst>
      <p:ext uri="{BB962C8B-B14F-4D97-AF65-F5344CB8AC3E}">
        <p14:creationId xmlns:p14="http://schemas.microsoft.com/office/powerpoint/2010/main" val="169254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2B03D-4944-40A6-AF60-FD0585F9783D}" type="slidenum">
              <a:rPr kumimoji="1" lang="ja-JP" altLang="en-US" smtClean="0"/>
              <a:t>4</a:t>
            </a:fld>
            <a:endParaRPr kumimoji="1" lang="ja-JP" altLang="en-US"/>
          </a:p>
        </p:txBody>
      </p:sp>
    </p:spTree>
    <p:extLst>
      <p:ext uri="{BB962C8B-B14F-4D97-AF65-F5344CB8AC3E}">
        <p14:creationId xmlns:p14="http://schemas.microsoft.com/office/powerpoint/2010/main" val="398389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77D93E-C17B-42FA-A020-8DD3593BE223}"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66058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462D7B-5C95-4F46-A0F7-92B1D97024C4}"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21434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62F15D-42BB-4241-81F8-815E1031E29A}"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4111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CDC3449E-7BB5-4AB1-B525-19AFFAB941C5}" type="datetime1">
              <a:rPr kumimoji="1" lang="ja-JP" altLang="en-US" smtClean="0"/>
              <a:t>2016/10/21</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76480B9C-8944-4653-AA27-544BC35274F5}"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355FE9FC-7A89-47DE-B559-FBB2E1A5337A}" type="datetime1">
              <a:rPr kumimoji="1" lang="ja-JP" altLang="en-US" smtClean="0"/>
              <a:t>2016/10/21</a:t>
            </a:fld>
            <a:endParaRPr kumimoji="1" lang="ja-JP" altLang="en-US"/>
          </a:p>
        </p:txBody>
      </p:sp>
      <p:sp>
        <p:nvSpPr>
          <p:cNvPr id="9" name="スライド番号プレースホルダー 8"/>
          <p:cNvSpPr>
            <a:spLocks noGrp="1"/>
          </p:cNvSpPr>
          <p:nvPr>
            <p:ph type="sldNum" sz="quarter" idx="15"/>
          </p:nvPr>
        </p:nvSpPr>
        <p:spPr/>
        <p:txBody>
          <a:bodyPr rtlCol="0"/>
          <a:lstStyle/>
          <a:p>
            <a:fld id="{76480B9C-8944-4653-AA27-544BC35274F5}"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66BBACBD-1887-4652-8B75-4A231E2C1AED}"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76480B9C-8944-4653-AA27-544BC35274F5}"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38F35FAB-0448-4FDA-9AD9-CF2EF37406A0}" type="datetime1">
              <a:rPr kumimoji="1" lang="ja-JP" altLang="en-US" smtClean="0"/>
              <a:t>2016/10/21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C6EF5747-4001-4445-B17C-7C96B83E5CCB}" type="datetime1">
              <a:rPr kumimoji="1" lang="ja-JP" altLang="en-US" smtClean="0"/>
              <a:t>2016/10/21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EF307DCC-D1C8-4A31-B7FC-AE3E8CAFF4D0}" type="datetime1">
              <a:rPr kumimoji="1" lang="ja-JP" altLang="en-US" smtClean="0"/>
              <a:t>2016/10/21</a:t>
            </a:fld>
            <a:endParaRPr kumimoji="1" lang="ja-JP" altLang="en-US"/>
          </a:p>
        </p:txBody>
      </p:sp>
      <p:sp>
        <p:nvSpPr>
          <p:cNvPr id="7" name="スライド番号プレースホルダー 6"/>
          <p:cNvSpPr>
            <a:spLocks noGrp="1"/>
          </p:cNvSpPr>
          <p:nvPr>
            <p:ph type="sldNum" sz="quarter" idx="11"/>
          </p:nvPr>
        </p:nvSpPr>
        <p:spPr/>
        <p:txBody>
          <a:bodyPr rtlCol="0"/>
          <a:lstStyle/>
          <a:p>
            <a:fld id="{76480B9C-8944-4653-AA27-544BC35274F5}"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E36407-54EC-4F43-80FD-FAB79B741ACA}" type="datetime1">
              <a:rPr kumimoji="1" lang="ja-JP" altLang="en-US" smtClean="0"/>
              <a:t>2016/10/21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24EBC10F-C78D-4C1E-B40D-478AF786FA1B}" type="datetime1">
              <a:rPr kumimoji="1" lang="ja-JP" altLang="en-US" smtClean="0"/>
              <a:t>2016/10/21</a:t>
            </a:fld>
            <a:endParaRPr kumimoji="1" lang="ja-JP" altLang="en-US"/>
          </a:p>
        </p:txBody>
      </p:sp>
      <p:sp>
        <p:nvSpPr>
          <p:cNvPr id="22" name="スライド番号プレースホルダー 21"/>
          <p:cNvSpPr>
            <a:spLocks noGrp="1"/>
          </p:cNvSpPr>
          <p:nvPr>
            <p:ph type="sldNum" sz="quarter" idx="15"/>
          </p:nvPr>
        </p:nvSpPr>
        <p:spPr/>
        <p:txBody>
          <a:bodyPr rtlCol="0"/>
          <a:lstStyle/>
          <a:p>
            <a:fld id="{76480B9C-8944-4653-AA27-544BC35274F5}"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72E40A-10CA-47FE-8627-3609F70F4763}"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1575507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668D2479-8152-4643-A4D0-F6D5B27258A6}" type="datetime1">
              <a:rPr kumimoji="1" lang="ja-JP" altLang="en-US" smtClean="0"/>
              <a:t>2016/10/21</a:t>
            </a:fld>
            <a:endParaRPr kumimoji="1" lang="ja-JP" altLang="en-US"/>
          </a:p>
        </p:txBody>
      </p:sp>
      <p:sp>
        <p:nvSpPr>
          <p:cNvPr id="18" name="スライド番号プレースホルダー 17"/>
          <p:cNvSpPr>
            <a:spLocks noGrp="1"/>
          </p:cNvSpPr>
          <p:nvPr>
            <p:ph type="sldNum" sz="quarter" idx="11"/>
          </p:nvPr>
        </p:nvSpPr>
        <p:spPr/>
        <p:txBody>
          <a:bodyPr rtlCol="0"/>
          <a:lstStyle/>
          <a:p>
            <a:fld id="{76480B9C-8944-4653-AA27-544BC35274F5}"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1BA559F-8CF1-4C01-BDCB-6E45986D0D27}"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4C3F48C-7D4B-404C-9F24-16A7CD5B915E}"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979CC-0F27-4483-86D6-91B21BF44C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5098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34BF27-F592-49A8-B314-F3BF49E0D3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4693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A7029-8595-4194-AFCD-0A2AB371E7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234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DC2EF2-2B3F-4A13-A6E0-C222C203AE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66746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0345E9-A922-4E6A-A282-AD556EE0A1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16336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5E2223-9B27-46F6-B9B3-D47DB5162C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0439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EE93FA-0F62-4543-98A1-5C0361398C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8410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526673-9C09-472A-B23D-E416327BC16E}" type="datetime1">
              <a:rPr kumimoji="1" lang="ja-JP" altLang="en-US" smtClean="0"/>
              <a:t>2016/10/21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90873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940387-D5F5-44ED-9EDF-A42180ACFE8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3912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5B411D-9F58-4FF7-A463-BE72828B6A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7368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453BFB-A13D-4172-8FE9-33ADF67718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8657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3255B-96DE-4FE3-84E9-43AC91D3D8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9379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8166FE-CBE9-4020-BAD3-DE67C2C5C7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9911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77D93E-C17B-42FA-A020-8DD3593BE223}"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1517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72E40A-10CA-47FE-8627-3609F70F4763}"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645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526673-9C09-472A-B23D-E416327BC16E}"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5271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B5C03A-F208-4E47-B0EC-676BBFCDF8CD}"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8538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B204A79-EEC9-4A65-A549-A2928AF8AA29}"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280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B5C03A-F208-4E47-B0EC-676BBFCDF8CD}" type="datetime1">
              <a:rPr kumimoji="1" lang="ja-JP" altLang="en-US" smtClean="0"/>
              <a:t>2016/10/21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311481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9A574F-6C36-487E-BD3E-50AE16571438}"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056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5ECAD2-B1C9-4352-934E-B1ACD8C07868}"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0795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3AF7BD-8489-4684-80E9-99B9D92EF7B2}"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604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A45335-8759-48F7-B082-10C41744519A}"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2108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462D7B-5C95-4F46-A0F7-92B1D97024C4}"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693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62F15D-42BB-4241-81F8-815E1031E29A}"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26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B204A79-EEC9-4A65-A549-A2928AF8AA29}" type="datetime1">
              <a:rPr kumimoji="1" lang="ja-JP" altLang="en-US" smtClean="0"/>
              <a:t>2016/10/21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335704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9A574F-6C36-487E-BD3E-50AE16571438}" type="datetime1">
              <a:rPr kumimoji="1" lang="ja-JP" altLang="en-US" smtClean="0"/>
              <a:t>2016/10/21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373927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5ECAD2-B1C9-4352-934E-B1ACD8C07868}" type="datetime1">
              <a:rPr kumimoji="1" lang="ja-JP" altLang="en-US" smtClean="0"/>
              <a:t>2016/10/21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10907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3AF7BD-8489-4684-80E9-99B9D92EF7B2}" type="datetime1">
              <a:rPr kumimoji="1" lang="ja-JP" altLang="en-US" smtClean="0"/>
              <a:t>2016/10/21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16906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A45335-8759-48F7-B082-10C41744519A}" type="datetime1">
              <a:rPr kumimoji="1" lang="ja-JP" altLang="en-US" smtClean="0"/>
              <a:t>2016/10/21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62329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985FD-D813-4B16-BC51-2B32F411C58E}" type="datetime1">
              <a:rPr kumimoji="1" lang="ja-JP" altLang="en-US" smtClean="0"/>
              <a:t>2016/10/21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820431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D92A73F-DF07-41E8-8BEB-273C22F72197}" type="datetime1">
              <a:rPr kumimoji="1" lang="ja-JP" altLang="en-US" smtClean="0"/>
              <a:t>2016/10/21</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480B9C-8944-4653-AA27-544BC35274F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mn-ea"/>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defRPr>
            </a:lvl1pPr>
          </a:lstStyle>
          <a:p>
            <a:pPr fontAlgn="base">
              <a:spcBef>
                <a:spcPct val="0"/>
              </a:spcBef>
              <a:spcAft>
                <a:spcPct val="0"/>
              </a:spcAft>
              <a:defRPr/>
            </a:pPr>
            <a:fld id="{2CB9D673-C91F-4BED-8380-9AC981284ADA}"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495614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985FD-D813-4B16-BC51-2B32F411C58E}" type="datetime1">
              <a:rPr lang="ja-JP" altLang="en-US" smtClean="0">
                <a:solidFill>
                  <a:prstClr val="black">
                    <a:tint val="75000"/>
                  </a:prstClr>
                </a:solidFill>
              </a:rPr>
              <a:pPr/>
              <a:t>2016/10/21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93153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7544" y="252313"/>
            <a:ext cx="1728192" cy="523220"/>
          </a:xfrm>
          <a:prstGeom prst="rect">
            <a:avLst/>
          </a:prstGeom>
          <a:noFill/>
        </p:spPr>
        <p:txBody>
          <a:bodyPr wrap="square" rtlCol="0">
            <a:spAutoFit/>
          </a:bodyPr>
          <a:lstStyle/>
          <a:p>
            <a:r>
              <a:rPr lang="ja-JP" altLang="en-US" sz="2800" b="1" dirty="0" smtClean="0">
                <a:solidFill>
                  <a:prstClr val="black"/>
                </a:solidFill>
              </a:rPr>
              <a:t>はじめに</a:t>
            </a:r>
            <a:endParaRPr lang="ja-JP" altLang="en-US" sz="2800" b="1" dirty="0">
              <a:solidFill>
                <a:prstClr val="black"/>
              </a:solidFill>
            </a:endParaRPr>
          </a:p>
        </p:txBody>
      </p:sp>
      <p:sp>
        <p:nvSpPr>
          <p:cNvPr id="6" name="テキスト ボックス 5"/>
          <p:cNvSpPr txBox="1"/>
          <p:nvPr/>
        </p:nvSpPr>
        <p:spPr>
          <a:xfrm>
            <a:off x="493052" y="917912"/>
            <a:ext cx="8048912" cy="5632311"/>
          </a:xfrm>
          <a:prstGeom prst="rect">
            <a:avLst/>
          </a:prstGeom>
          <a:noFill/>
        </p:spPr>
        <p:txBody>
          <a:bodyPr wrap="square" rtlCol="0">
            <a:spAutoFit/>
          </a:bodyPr>
          <a:lstStyle/>
          <a:p>
            <a:r>
              <a:rPr lang="ja-JP" altLang="en-US" sz="2000" b="1" dirty="0" smtClean="0">
                <a:solidFill>
                  <a:prstClr val="black"/>
                </a:solidFill>
                <a:latin typeface="ＭＳ Ｐゴシック"/>
              </a:rPr>
              <a:t>企業年金について従業員の皆さんの理解をより深めていただくために、「ご存知ですか、企業年金」と銘打ち、社内文書システム上に教育用資料を順次、掲載することにしました。</a:t>
            </a:r>
            <a:endParaRPr lang="en-US" altLang="ja-JP" sz="2000" b="1" dirty="0" smtClean="0">
              <a:solidFill>
                <a:prstClr val="black"/>
              </a:solidFill>
              <a:latin typeface="ＭＳ Ｐゴシック"/>
            </a:endParaRPr>
          </a:p>
          <a:p>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内容としては、企業年金のことを簡単な確認テスト形式でまとめてありますので、クイズをしながら学んでいただけるような体裁になっています。</a:t>
            </a:r>
            <a:endParaRPr lang="en-US" altLang="ja-JP" sz="2000" b="1" dirty="0" smtClean="0">
              <a:solidFill>
                <a:prstClr val="black"/>
              </a:solidFill>
              <a:latin typeface="ＭＳ Ｐゴシック"/>
            </a:endParaRPr>
          </a:p>
          <a:p>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今回は、</a:t>
            </a:r>
            <a:r>
              <a:rPr lang="en-US" altLang="ja-JP" sz="2000" b="1" dirty="0" smtClean="0">
                <a:solidFill>
                  <a:prstClr val="black"/>
                </a:solidFill>
                <a:latin typeface="ＭＳ Ｐゴシック"/>
              </a:rPr>
              <a:t>VOL .</a:t>
            </a:r>
            <a:r>
              <a:rPr lang="ja-JP" altLang="en-US" sz="2000" b="1" dirty="0" smtClean="0">
                <a:solidFill>
                  <a:prstClr val="black"/>
                </a:solidFill>
                <a:latin typeface="ＭＳ Ｐゴシック"/>
              </a:rPr>
              <a:t>２　キャッシュバランス年金（ＣＢ年金）編です。</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なお、過去の発信履歴および今後の予定は以下となりますので、引き続きよろしくお願いします。</a:t>
            </a:r>
            <a:endParaRPr lang="en-US" altLang="ja-JP" sz="2000" b="1" dirty="0" smtClean="0">
              <a:solidFill>
                <a:prstClr val="black"/>
              </a:solidFill>
              <a:latin typeface="ＭＳ Ｐゴシック"/>
            </a:endParaRPr>
          </a:p>
          <a:p>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①入門編　　</a:t>
            </a:r>
            <a:r>
              <a:rPr lang="en-US" altLang="ja-JP" sz="2000" b="1" dirty="0" smtClean="0">
                <a:solidFill>
                  <a:prstClr val="black"/>
                </a:solidFill>
                <a:latin typeface="ＭＳ Ｐゴシック"/>
              </a:rPr>
              <a:t>9/16 </a:t>
            </a:r>
            <a:r>
              <a:rPr lang="ja-JP" altLang="en-US" sz="2000" b="1" dirty="0" smtClean="0">
                <a:solidFill>
                  <a:prstClr val="black"/>
                </a:solidFill>
                <a:latin typeface="ＭＳ Ｐゴシック"/>
              </a:rPr>
              <a:t>発信済</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②キャッシュバランス年金（ＣＢ年金）編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③確定拠出年金（ＤＣ年金）編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④資産運用（基礎）編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⑤資産運用（応用）編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⑥ライフプラン編</a:t>
            </a:r>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　　　　　　　　　　　　　　　　　　　　　　　　　　　　　　　　　　　　　　　　　　　以上　</a:t>
            </a:r>
            <a:endParaRPr lang="ja-JP" altLang="en-US" sz="2000" b="1" dirty="0">
              <a:solidFill>
                <a:prstClr val="black"/>
              </a:solidFill>
              <a:latin typeface="ＭＳ Ｐゴシック"/>
            </a:endParaRPr>
          </a:p>
        </p:txBody>
      </p:sp>
    </p:spTree>
    <p:extLst>
      <p:ext uri="{BB962C8B-B14F-4D97-AF65-F5344CB8AC3E}">
        <p14:creationId xmlns:p14="http://schemas.microsoft.com/office/powerpoint/2010/main" val="1660260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7194" y="1179966"/>
            <a:ext cx="6264696" cy="707886"/>
          </a:xfrm>
          <a:prstGeom prst="rect">
            <a:avLst/>
          </a:prstGeom>
          <a:noFill/>
        </p:spPr>
        <p:txBody>
          <a:bodyPr wrap="square" rtlCol="0">
            <a:spAutoFit/>
          </a:bodyPr>
          <a:lstStyle/>
          <a:p>
            <a:r>
              <a:rPr kumimoji="1" lang="ja-JP" altLang="en-US" sz="4000" dirty="0" smtClean="0">
                <a:latin typeface="ＭＳ Ｐゴシック" panose="020B0600070205080204" pitchFamily="50" charset="-128"/>
                <a:ea typeface="ＭＳ Ｐゴシック" panose="020B0600070205080204" pitchFamily="50" charset="-128"/>
              </a:rPr>
              <a:t>ご存知ですか、企業年金</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259632" y="2060848"/>
            <a:ext cx="7344816" cy="584775"/>
          </a:xfrm>
          <a:prstGeom prst="rect">
            <a:avLst/>
          </a:prstGeom>
          <a:noFill/>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ＶＯＬ </a:t>
            </a:r>
            <a:r>
              <a:rPr kumimoji="1" lang="en-US" altLang="ja-JP" sz="2800" dirty="0" smtClean="0">
                <a:latin typeface="ＭＳ Ｐゴシック" panose="020B0600070205080204" pitchFamily="50" charset="-128"/>
                <a:ea typeface="ＭＳ Ｐゴシック" panose="020B0600070205080204" pitchFamily="50" charset="-128"/>
              </a:rPr>
              <a:t>.</a:t>
            </a:r>
            <a:r>
              <a:rPr kumimoji="1" lang="ja-JP" altLang="en-US" sz="2800" dirty="0" smtClean="0">
                <a:latin typeface="ＭＳ Ｐゴシック" panose="020B0600070205080204" pitchFamily="50" charset="-128"/>
                <a:ea typeface="ＭＳ Ｐゴシック" panose="020B0600070205080204" pitchFamily="50" charset="-128"/>
              </a:rPr>
              <a:t>２　キャッシュバランス年金（ＣＢ年金）編</a:t>
            </a:r>
            <a:r>
              <a:rPr kumimoji="1" lang="ja-JP" altLang="en-US" sz="3200" dirty="0" smtClean="0"/>
              <a:t>　</a:t>
            </a:r>
            <a:endParaRPr kumimoji="1" lang="ja-JP" altLang="en-US" sz="3200" dirty="0"/>
          </a:p>
        </p:txBody>
      </p:sp>
      <p:sp>
        <p:nvSpPr>
          <p:cNvPr id="4" name="テキスト ボックス 3"/>
          <p:cNvSpPr txBox="1"/>
          <p:nvPr/>
        </p:nvSpPr>
        <p:spPr>
          <a:xfrm>
            <a:off x="3255865" y="3640851"/>
            <a:ext cx="2756296" cy="584775"/>
          </a:xfrm>
          <a:prstGeom prst="rect">
            <a:avLst/>
          </a:prstGeom>
          <a:noFill/>
        </p:spPr>
        <p:txBody>
          <a:bodyPr wrap="square" rtlCol="0">
            <a:spAutoFit/>
          </a:bodyPr>
          <a:lstStyle/>
          <a:p>
            <a:r>
              <a:rPr kumimoji="1" lang="ja-JP" altLang="en-US" sz="3200" dirty="0" smtClean="0">
                <a:latin typeface="ＭＳ Ｐゴシック" panose="020B0600070205080204" pitchFamily="50" charset="-128"/>
                <a:ea typeface="ＭＳ Ｐゴシック" panose="020B0600070205080204" pitchFamily="50" charset="-128"/>
              </a:rPr>
              <a:t>２０１６年１０月</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1825187" y="4805861"/>
            <a:ext cx="5388202" cy="584775"/>
          </a:xfrm>
          <a:prstGeom prst="rect">
            <a:avLst/>
          </a:prstGeom>
          <a:noFill/>
        </p:spPr>
        <p:txBody>
          <a:bodyPr wrap="square" rtlCol="0">
            <a:spAutoFit/>
          </a:bodyPr>
          <a:lstStyle/>
          <a:p>
            <a:r>
              <a:rPr kumimoji="1" lang="ja-JP" altLang="en-US" sz="3200" dirty="0" smtClean="0">
                <a:latin typeface="ＭＳ Ｐゴシック" panose="020B0600070205080204" pitchFamily="50" charset="-128"/>
                <a:ea typeface="ＭＳ Ｐゴシック" panose="020B0600070205080204" pitchFamily="50" charset="-128"/>
              </a:rPr>
              <a:t>田辺三菱製薬企業年金基金</a:t>
            </a: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9841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6480B9C-8944-4653-AA27-544BC35274F5}" type="slidenum">
              <a:rPr kumimoji="1" lang="ja-JP" altLang="en-US" smtClean="0"/>
              <a:t>3</a:t>
            </a:fld>
            <a:endParaRPr kumimoji="1" lang="ja-JP" altLang="en-US"/>
          </a:p>
        </p:txBody>
      </p:sp>
      <p:sp>
        <p:nvSpPr>
          <p:cNvPr id="5" name="テキスト ボックス 4"/>
          <p:cNvSpPr txBox="1"/>
          <p:nvPr/>
        </p:nvSpPr>
        <p:spPr>
          <a:xfrm>
            <a:off x="434062" y="757754"/>
            <a:ext cx="1800200" cy="584775"/>
          </a:xfrm>
          <a:prstGeom prst="rect">
            <a:avLst/>
          </a:prstGeom>
          <a:noFill/>
        </p:spPr>
        <p:txBody>
          <a:bodyPr wrap="square" rtlCol="0">
            <a:spAutoFit/>
          </a:bodyPr>
          <a:lstStyle/>
          <a:p>
            <a:r>
              <a:rPr kumimoji="1" lang="ja-JP" altLang="en-US" sz="3200" b="1" dirty="0" smtClean="0"/>
              <a:t>（お願い）</a:t>
            </a:r>
            <a:endParaRPr kumimoji="1" lang="ja-JP" altLang="en-US" sz="3200" b="1" dirty="0"/>
          </a:p>
        </p:txBody>
      </p:sp>
      <p:sp>
        <p:nvSpPr>
          <p:cNvPr id="6" name="テキスト ボックス 5"/>
          <p:cNvSpPr txBox="1"/>
          <p:nvPr/>
        </p:nvSpPr>
        <p:spPr>
          <a:xfrm>
            <a:off x="539552" y="1602378"/>
            <a:ext cx="8136904" cy="584775"/>
          </a:xfrm>
          <a:prstGeom prst="rect">
            <a:avLst/>
          </a:prstGeom>
          <a:noFill/>
        </p:spPr>
        <p:txBody>
          <a:bodyPr wrap="square" rtlCol="0">
            <a:spAutoFit/>
          </a:bodyPr>
          <a:lstStyle/>
          <a:p>
            <a:r>
              <a:rPr kumimoji="1" lang="ja-JP" altLang="en-US" sz="3200" dirty="0" smtClean="0"/>
              <a:t>これより先は、スライドショーでご覧ください。</a:t>
            </a:r>
            <a:endParaRPr kumimoji="1" lang="ja-JP" altLang="en-US" sz="3200" dirty="0"/>
          </a:p>
        </p:txBody>
      </p:sp>
      <p:pic>
        <p:nvPicPr>
          <p:cNvPr id="1028" name="Picture 4" descr="D:\Users\9206814\AppData\Local\Microsoft\Windows\Temporary Internet Files\Content.IE5\P79YGUMD\ore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6952"/>
            <a:ext cx="410445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8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858" y="273681"/>
            <a:ext cx="8227799" cy="850302"/>
          </a:xfrm>
        </p:spPr>
        <p:txBody>
          <a:bodyPr>
            <a:normAutofit/>
          </a:bodyPr>
          <a:lstStyle/>
          <a:p>
            <a:pPr algn="l"/>
            <a:r>
              <a:rPr kumimoji="1" lang="en-US" altLang="ja-JP" sz="1800" b="1" dirty="0" smtClean="0">
                <a:latin typeface="+mj-ea"/>
              </a:rPr>
              <a:t>【</a:t>
            </a:r>
            <a:r>
              <a:rPr kumimoji="1" lang="ja-JP" altLang="en-US" sz="1800" b="1" dirty="0" smtClean="0">
                <a:latin typeface="+mj-ea"/>
              </a:rPr>
              <a:t>設問１</a:t>
            </a:r>
            <a:r>
              <a:rPr kumimoji="1" lang="en-US" altLang="ja-JP" sz="1800" b="1" dirty="0" smtClean="0">
                <a:latin typeface="+mj-ea"/>
              </a:rPr>
              <a:t>】</a:t>
            </a:r>
            <a:r>
              <a:rPr kumimoji="1" lang="ja-JP" altLang="en-US" sz="1800" b="1" dirty="0" smtClean="0">
                <a:latin typeface="+mj-ea"/>
              </a:rPr>
              <a:t>キャッシュバランス年金（ＣＢ年金）について適切な語句を選んでください</a:t>
            </a:r>
            <a:r>
              <a:rPr kumimoji="1" lang="ja-JP" altLang="en-US" sz="2000" b="1" dirty="0" smtClean="0">
                <a:latin typeface="+mj-ea"/>
              </a:rPr>
              <a:t>。</a:t>
            </a:r>
            <a:endParaRPr kumimoji="1" lang="ja-JP" altLang="en-US" sz="2000" b="1" dirty="0">
              <a:latin typeface="+mj-ea"/>
            </a:endParaRPr>
          </a:p>
        </p:txBody>
      </p:sp>
      <p:sp>
        <p:nvSpPr>
          <p:cNvPr id="5" name="円/楕円 4"/>
          <p:cNvSpPr/>
          <p:nvPr/>
        </p:nvSpPr>
        <p:spPr>
          <a:xfrm>
            <a:off x="6395153" y="1060277"/>
            <a:ext cx="2392140" cy="6190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円/楕円 5"/>
          <p:cNvSpPr/>
          <p:nvPr/>
        </p:nvSpPr>
        <p:spPr>
          <a:xfrm>
            <a:off x="448857" y="3726368"/>
            <a:ext cx="1579043" cy="43228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258336" y="2215684"/>
            <a:ext cx="2273634" cy="5091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2072" y="1115882"/>
            <a:ext cx="8565895" cy="507831"/>
          </a:xfrm>
          <a:prstGeom prst="rect">
            <a:avLst/>
          </a:prstGeom>
          <a:noFill/>
        </p:spPr>
        <p:txBody>
          <a:bodyPr wrap="square" rtlCol="0">
            <a:spAutoFit/>
          </a:bodyPr>
          <a:lstStyle/>
          <a:p>
            <a:pPr>
              <a:lnSpc>
                <a:spcPct val="150000"/>
              </a:lnSpc>
            </a:pPr>
            <a:r>
              <a:rPr kumimoji="1" lang="ja-JP" altLang="en-US" dirty="0" smtClean="0"/>
              <a:t>・ＣＢ年金の毎月の拠出金は、（①各自の給料から控除される　 ②会社が出してくれる）</a:t>
            </a:r>
            <a:endParaRPr kumimoji="1" lang="ja-JP" altLang="en-US" dirty="0"/>
          </a:p>
        </p:txBody>
      </p:sp>
      <p:sp>
        <p:nvSpPr>
          <p:cNvPr id="12" name="テキスト ボックス 11"/>
          <p:cNvSpPr txBox="1"/>
          <p:nvPr/>
        </p:nvSpPr>
        <p:spPr>
          <a:xfrm>
            <a:off x="393365" y="2215684"/>
            <a:ext cx="8721921" cy="460382"/>
          </a:xfrm>
          <a:prstGeom prst="rect">
            <a:avLst/>
          </a:prstGeom>
          <a:noFill/>
        </p:spPr>
        <p:txBody>
          <a:bodyPr wrap="square" rtlCol="0">
            <a:spAutoFit/>
          </a:bodyPr>
          <a:lstStyle/>
          <a:p>
            <a:pPr>
              <a:lnSpc>
                <a:spcPct val="150000"/>
              </a:lnSpc>
            </a:pPr>
            <a:r>
              <a:rPr kumimoji="1" lang="ja-JP" altLang="en-US" dirty="0" smtClean="0"/>
              <a:t>・ＣＢ年金の利息は、（①加入者それぞれで異なる  ②加入者すべて同じ）　利率である。</a:t>
            </a:r>
            <a:endParaRPr kumimoji="1" lang="ja-JP" altLang="en-US" dirty="0"/>
          </a:p>
        </p:txBody>
      </p:sp>
      <p:sp>
        <p:nvSpPr>
          <p:cNvPr id="13" name="テキスト ボックス 12"/>
          <p:cNvSpPr txBox="1"/>
          <p:nvPr/>
        </p:nvSpPr>
        <p:spPr>
          <a:xfrm>
            <a:off x="393365" y="3264703"/>
            <a:ext cx="8365214" cy="923330"/>
          </a:xfrm>
          <a:prstGeom prst="rect">
            <a:avLst/>
          </a:prstGeom>
          <a:noFill/>
        </p:spPr>
        <p:txBody>
          <a:bodyPr wrap="square" rtlCol="0">
            <a:spAutoFit/>
          </a:bodyPr>
          <a:lstStyle/>
          <a:p>
            <a:pPr>
              <a:lnSpc>
                <a:spcPct val="150000"/>
              </a:lnSpc>
            </a:pPr>
            <a:r>
              <a:rPr kumimoji="1" lang="ja-JP" altLang="en-US" dirty="0" smtClean="0"/>
              <a:t>・ＣＢ年金を６０歳を超えてから年金として受け取るためには、退職時に加入者期間が</a:t>
            </a:r>
            <a:endParaRPr kumimoji="1" lang="en-US" altLang="ja-JP" dirty="0" smtClean="0"/>
          </a:p>
          <a:p>
            <a:pPr>
              <a:lnSpc>
                <a:spcPct val="150000"/>
              </a:lnSpc>
            </a:pPr>
            <a:r>
              <a:rPr kumimoji="1" lang="ja-JP" altLang="en-US" dirty="0" smtClean="0"/>
              <a:t>（①２０年以上 　 ②１０年以上）　必要である。</a:t>
            </a:r>
            <a:endParaRPr kumimoji="1" lang="ja-JP" altLang="en-US" dirty="0"/>
          </a:p>
        </p:txBody>
      </p:sp>
      <p:sp>
        <p:nvSpPr>
          <p:cNvPr id="16" name="テキスト ボックス 15"/>
          <p:cNvSpPr txBox="1"/>
          <p:nvPr/>
        </p:nvSpPr>
        <p:spPr>
          <a:xfrm>
            <a:off x="444075" y="1668991"/>
            <a:ext cx="8309333" cy="646331"/>
          </a:xfrm>
          <a:prstGeom prst="rect">
            <a:avLst/>
          </a:prstGeom>
          <a:noFill/>
        </p:spPr>
        <p:txBody>
          <a:bodyPr wrap="square" rtlCol="0">
            <a:spAutoFit/>
          </a:bodyPr>
          <a:lstStyle/>
          <a:p>
            <a:r>
              <a:rPr kumimoji="1" lang="ja-JP" altLang="en-US" b="1" dirty="0" smtClean="0">
                <a:solidFill>
                  <a:schemeClr val="bg1"/>
                </a:solidFill>
                <a:latin typeface="+mn-ea"/>
              </a:rPr>
              <a:t>毎月の拠出金は会社負担になっています。金額は</a:t>
            </a:r>
            <a:r>
              <a:rPr kumimoji="1" lang="en-US" altLang="ja-JP" b="1" dirty="0" smtClean="0">
                <a:solidFill>
                  <a:schemeClr val="bg1"/>
                </a:solidFill>
                <a:latin typeface="+mn-ea"/>
              </a:rPr>
              <a:t>Company Web Service </a:t>
            </a:r>
            <a:r>
              <a:rPr kumimoji="1" lang="ja-JP" altLang="en-US" b="1" dirty="0" smtClean="0">
                <a:solidFill>
                  <a:schemeClr val="bg1"/>
                </a:solidFill>
                <a:latin typeface="+mn-ea"/>
              </a:rPr>
              <a:t>の給与明細で確認することができます。</a:t>
            </a:r>
            <a:r>
              <a:rPr kumimoji="1" lang="ja-JP" altLang="en-US" dirty="0" smtClean="0">
                <a:solidFill>
                  <a:schemeClr val="bg1"/>
                </a:solidFill>
              </a:rPr>
              <a:t>　</a:t>
            </a:r>
            <a:endParaRPr kumimoji="1" lang="ja-JP" altLang="en-US" dirty="0">
              <a:solidFill>
                <a:schemeClr val="bg1"/>
              </a:solidFill>
            </a:endParaRPr>
          </a:p>
        </p:txBody>
      </p:sp>
      <p:sp>
        <p:nvSpPr>
          <p:cNvPr id="17" name="テキスト ボックス 16"/>
          <p:cNvSpPr txBox="1"/>
          <p:nvPr/>
        </p:nvSpPr>
        <p:spPr>
          <a:xfrm>
            <a:off x="448857" y="2886280"/>
            <a:ext cx="7617979" cy="369332"/>
          </a:xfrm>
          <a:prstGeom prst="rect">
            <a:avLst/>
          </a:prstGeom>
          <a:noFill/>
        </p:spPr>
        <p:txBody>
          <a:bodyPr wrap="square" rtlCol="0">
            <a:spAutoFit/>
          </a:bodyPr>
          <a:lstStyle/>
          <a:p>
            <a:r>
              <a:rPr kumimoji="1" lang="ja-JP" altLang="en-US" b="1" dirty="0" smtClean="0">
                <a:solidFill>
                  <a:schemeClr val="bg1"/>
                </a:solidFill>
              </a:rPr>
              <a:t>加入者すべて同一の利率で保証利息が付与されます</a:t>
            </a:r>
            <a:r>
              <a:rPr kumimoji="1" lang="ja-JP" altLang="en-US" dirty="0" smtClean="0">
                <a:solidFill>
                  <a:schemeClr val="bg1"/>
                </a:solidFill>
              </a:rPr>
              <a:t>。</a:t>
            </a:r>
            <a:endParaRPr kumimoji="1" lang="ja-JP" altLang="en-US" dirty="0">
              <a:solidFill>
                <a:schemeClr val="bg1"/>
              </a:solidFill>
            </a:endParaRPr>
          </a:p>
        </p:txBody>
      </p:sp>
      <p:sp>
        <p:nvSpPr>
          <p:cNvPr id="3" name="テキスト ボックス 2"/>
          <p:cNvSpPr txBox="1"/>
          <p:nvPr/>
        </p:nvSpPr>
        <p:spPr>
          <a:xfrm>
            <a:off x="476123" y="4249252"/>
            <a:ext cx="8094093" cy="646331"/>
          </a:xfrm>
          <a:prstGeom prst="rect">
            <a:avLst/>
          </a:prstGeom>
          <a:noFill/>
        </p:spPr>
        <p:txBody>
          <a:bodyPr wrap="square" rtlCol="0">
            <a:spAutoFit/>
          </a:bodyPr>
          <a:lstStyle/>
          <a:p>
            <a:r>
              <a:rPr kumimoji="1" lang="ja-JP" altLang="en-US" b="1" dirty="0" smtClean="0">
                <a:solidFill>
                  <a:schemeClr val="bg1"/>
                </a:solidFill>
                <a:latin typeface="+mn-ea"/>
              </a:rPr>
              <a:t>加入者期間が２０年未満の場合は、原則、一時金となります。</a:t>
            </a:r>
            <a:endParaRPr kumimoji="1" lang="en-US" altLang="ja-JP" b="1" dirty="0" smtClean="0">
              <a:solidFill>
                <a:schemeClr val="bg1"/>
              </a:solidFill>
              <a:latin typeface="+mn-ea"/>
            </a:endParaRPr>
          </a:p>
          <a:p>
            <a:r>
              <a:rPr kumimoji="1" lang="ja-JP" altLang="en-US" b="1" dirty="0" smtClean="0">
                <a:solidFill>
                  <a:schemeClr val="bg1"/>
                </a:solidFill>
                <a:latin typeface="+mn-ea"/>
              </a:rPr>
              <a:t>年金として受け取るために、なるべく早い年金加入をお奨めします。</a:t>
            </a:r>
            <a:endParaRPr kumimoji="1" lang="ja-JP" altLang="en-US" b="1" dirty="0">
              <a:solidFill>
                <a:schemeClr val="bg1"/>
              </a:solidFill>
              <a:latin typeface="+mn-ea"/>
            </a:endParaRPr>
          </a:p>
        </p:txBody>
      </p:sp>
      <p:sp>
        <p:nvSpPr>
          <p:cNvPr id="4" name="テキスト ボックス 3"/>
          <p:cNvSpPr txBox="1"/>
          <p:nvPr/>
        </p:nvSpPr>
        <p:spPr>
          <a:xfrm>
            <a:off x="392060" y="5138171"/>
            <a:ext cx="8192039" cy="369332"/>
          </a:xfrm>
          <a:prstGeom prst="rect">
            <a:avLst/>
          </a:prstGeom>
          <a:noFill/>
        </p:spPr>
        <p:txBody>
          <a:bodyPr wrap="square" rtlCol="0">
            <a:spAutoFit/>
          </a:bodyPr>
          <a:lstStyle/>
          <a:p>
            <a:r>
              <a:rPr kumimoji="1" lang="ja-JP" altLang="en-US" dirty="0" smtClean="0"/>
              <a:t>・ＣＢ年金の資産残高は、毎年、（①５月　②１２月）　の給与明細に表示される。</a:t>
            </a:r>
            <a:endParaRPr kumimoji="1" lang="ja-JP" altLang="en-US" dirty="0"/>
          </a:p>
        </p:txBody>
      </p:sp>
      <p:sp>
        <p:nvSpPr>
          <p:cNvPr id="14" name="円/楕円 13"/>
          <p:cNvSpPr/>
          <p:nvPr/>
        </p:nvSpPr>
        <p:spPr>
          <a:xfrm>
            <a:off x="3545284" y="5106228"/>
            <a:ext cx="811819" cy="43321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89691" y="5689405"/>
            <a:ext cx="8094093" cy="369332"/>
          </a:xfrm>
          <a:prstGeom prst="rect">
            <a:avLst/>
          </a:prstGeom>
          <a:noFill/>
        </p:spPr>
        <p:txBody>
          <a:bodyPr wrap="square" rtlCol="0">
            <a:spAutoFit/>
          </a:bodyPr>
          <a:lstStyle/>
          <a:p>
            <a:r>
              <a:rPr kumimoji="1" lang="ja-JP" altLang="en-US" b="1" dirty="0" smtClean="0">
                <a:solidFill>
                  <a:schemeClr val="bg1"/>
                </a:solidFill>
              </a:rPr>
              <a:t>毎年、５月給与明細の備考欄で、当年３月３１日時点の資産残高が確認できます。</a:t>
            </a:r>
            <a:endParaRPr kumimoji="1" lang="ja-JP" altLang="en-US" b="1" dirty="0">
              <a:solidFill>
                <a:schemeClr val="bg1"/>
              </a:solidFill>
            </a:endParaRPr>
          </a:p>
        </p:txBody>
      </p:sp>
      <p:sp>
        <p:nvSpPr>
          <p:cNvPr id="18" name="スライド番号プレースホルダー 3"/>
          <p:cNvSpPr>
            <a:spLocks noGrp="1"/>
          </p:cNvSpPr>
          <p:nvPr>
            <p:ph type="sldNum" sz="quarter" idx="12"/>
          </p:nvPr>
        </p:nvSpPr>
        <p:spPr>
          <a:xfrm>
            <a:off x="8337243" y="6031059"/>
            <a:ext cx="493712" cy="476250"/>
          </a:xfrm>
        </p:spPr>
        <p:txBody>
          <a:bodyPr/>
          <a:lstStyle/>
          <a:p>
            <a:pPr>
              <a:defRPr/>
            </a:pPr>
            <a:fld id="{735A9ACB-51F4-4040-90DF-2F0ABD54F4E3}" type="slidenum">
              <a:rPr lang="en-US" altLang="ja-JP">
                <a:solidFill>
                  <a:srgbClr val="000000"/>
                </a:solidFill>
              </a:rPr>
              <a:pPr>
                <a:defRPr/>
              </a:pPr>
              <a:t>4</a:t>
            </a:fld>
            <a:endParaRPr lang="en-US" altLang="ja-JP" dirty="0">
              <a:solidFill>
                <a:srgbClr val="000000"/>
              </a:solidFill>
            </a:endParaRPr>
          </a:p>
        </p:txBody>
      </p:sp>
    </p:spTree>
    <p:extLst>
      <p:ext uri="{BB962C8B-B14F-4D97-AF65-F5344CB8AC3E}">
        <p14:creationId xmlns:p14="http://schemas.microsoft.com/office/powerpoint/2010/main" val="38932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7" presetClass="emph" presetSubtype="10" fill="hold" nodeType="withEffect">
                                  <p:stCondLst>
                                    <p:cond delay="0"/>
                                  </p:stCondLst>
                                  <p:childTnLst>
                                    <p:animClr clrSpc="hsl" dir="ccw">
                                      <p:cBhvr>
                                        <p:cTn id="9" dur="500" fill="hold"/>
                                        <p:tgtEl>
                                          <p:spTgt spid="5"/>
                                        </p:tgtEl>
                                        <p:attrNameLst>
                                          <p:attrName>stroke.color</p:attrName>
                                        </p:attrNameLst>
                                      </p:cBhvr>
                                      <p:to>
                                        <a:srgbClr val="FF0000"/>
                                      </p:to>
                                    </p:animClr>
                                    <p:set>
                                      <p:cBhvr>
                                        <p:cTn id="10" dur="500" fill="hold"/>
                                        <p:tgtEl>
                                          <p:spTgt spid="5"/>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3" presetClass="emph" presetSubtype="2" fill="hold" grpId="1" nodeType="withEffect">
                                  <p:stCondLst>
                                    <p:cond delay="0"/>
                                  </p:stCondLst>
                                  <p:childTnLst>
                                    <p:animClr clrSpc="rgb" dir="cw">
                                      <p:cBhvr override="childStyle">
                                        <p:cTn id="17" dur="500" fill="hold"/>
                                        <p:tgtEl>
                                          <p:spTgt spid="16"/>
                                        </p:tgtEl>
                                        <p:attrNameLst>
                                          <p:attrName>style.color</p:attrName>
                                        </p:attrNameLst>
                                      </p:cBhvr>
                                      <p:to>
                                        <a:srgbClr val="FF3300"/>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7" presetClass="emph" presetSubtype="2" fill="hold" nodeType="withEffect">
                                  <p:stCondLst>
                                    <p:cond delay="0"/>
                                  </p:stCondLst>
                                  <p:childTnLst>
                                    <p:animClr clrSpc="rgb" dir="cw">
                                      <p:cBhvr>
                                        <p:cTn id="24" dur="500" fill="hold"/>
                                        <p:tgtEl>
                                          <p:spTgt spid="10"/>
                                        </p:tgtEl>
                                        <p:attrNameLst>
                                          <p:attrName>stroke.color</p:attrName>
                                        </p:attrNameLst>
                                      </p:cBhvr>
                                      <p:to>
                                        <a:srgbClr val="FF0000"/>
                                      </p:to>
                                    </p:animClr>
                                    <p:set>
                                      <p:cBhvr>
                                        <p:cTn id="25" dur="500" fill="hold"/>
                                        <p:tgtEl>
                                          <p:spTgt spid="10"/>
                                        </p:tgtEl>
                                        <p:attrNameLst>
                                          <p:attrName>stroke.on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17"/>
                                        </p:tgtEl>
                                        <p:attrNameLst>
                                          <p:attrName>style.color</p:attrName>
                                        </p:attrNameLst>
                                      </p:cBhvr>
                                      <p:to>
                                        <a:srgbClr val="FF3300"/>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7" presetClass="emph" presetSubtype="2" fill="hold" nodeType="withEffect">
                                  <p:stCondLst>
                                    <p:cond delay="0"/>
                                  </p:stCondLst>
                                  <p:childTnLst>
                                    <p:animClr clrSpc="rgb" dir="cw">
                                      <p:cBhvr>
                                        <p:cTn id="39" dur="500" fill="hold"/>
                                        <p:tgtEl>
                                          <p:spTgt spid="6"/>
                                        </p:tgtEl>
                                        <p:attrNameLst>
                                          <p:attrName>stroke.color</p:attrName>
                                        </p:attrNameLst>
                                      </p:cBhvr>
                                      <p:to>
                                        <a:srgbClr val="FF0000"/>
                                      </p:to>
                                    </p:animClr>
                                    <p:set>
                                      <p:cBhvr>
                                        <p:cTn id="40" dur="500" fill="hold"/>
                                        <p:tgtEl>
                                          <p:spTgt spid="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3"/>
                                        </p:tgtEl>
                                        <p:attrNameLst>
                                          <p:attrName>style.color</p:attrName>
                                        </p:attrNameLst>
                                      </p:cBhvr>
                                      <p:to>
                                        <a:srgbClr val="FF33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7" presetClass="emph" presetSubtype="2" fill="hold" nodeType="withEffect">
                                  <p:stCondLst>
                                    <p:cond delay="0"/>
                                  </p:stCondLst>
                                  <p:childTnLst>
                                    <p:animClr clrSpc="rgb" dir="cw">
                                      <p:cBhvr>
                                        <p:cTn id="54" dur="500" fill="hold"/>
                                        <p:tgtEl>
                                          <p:spTgt spid="14"/>
                                        </p:tgtEl>
                                        <p:attrNameLst>
                                          <p:attrName>stroke.color</p:attrName>
                                        </p:attrNameLst>
                                      </p:cBhvr>
                                      <p:to>
                                        <a:srgbClr val="FF0000"/>
                                      </p:to>
                                    </p:animClr>
                                    <p:set>
                                      <p:cBhvr>
                                        <p:cTn id="55" dur="500" fill="hold"/>
                                        <p:tgtEl>
                                          <p:spTgt spid="14"/>
                                        </p:tgtEl>
                                        <p:attrNameLst>
                                          <p:attrName>stroke.on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3" presetClass="emph" presetSubtype="2" fill="hold" grpId="1" nodeType="withEffect">
                                  <p:stCondLst>
                                    <p:cond delay="0"/>
                                  </p:stCondLst>
                                  <p:childTnLst>
                                    <p:animClr clrSpc="rgb" dir="cw">
                                      <p:cBhvr override="childStyle">
                                        <p:cTn id="62" dur="500" fill="hold"/>
                                        <p:tgtEl>
                                          <p:spTgt spid="15"/>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6" grpId="0"/>
      <p:bldP spid="16" grpId="1"/>
      <p:bldP spid="17" grpId="0"/>
      <p:bldP spid="17" grpId="1"/>
      <p:bldP spid="3" grpId="0"/>
      <p:bldP spid="3" grpId="1"/>
      <p:bldP spid="14" grpId="0"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スライド番号プレースホルダー 3"/>
          <p:cNvSpPr>
            <a:spLocks noGrp="1"/>
          </p:cNvSpPr>
          <p:nvPr>
            <p:ph type="sldNum" sz="quarter" idx="12"/>
          </p:nvPr>
        </p:nvSpPr>
        <p:spPr>
          <a:xfrm>
            <a:off x="8456181" y="6240163"/>
            <a:ext cx="493712" cy="476250"/>
          </a:xfrm>
        </p:spPr>
        <p:txBody>
          <a:bodyPr/>
          <a:lstStyle/>
          <a:p>
            <a:pPr>
              <a:defRPr/>
            </a:pPr>
            <a:fld id="{735A9ACB-51F4-4040-90DF-2F0ABD54F4E3}" type="slidenum">
              <a:rPr lang="en-US" altLang="ja-JP">
                <a:solidFill>
                  <a:srgbClr val="000000"/>
                </a:solidFill>
              </a:rPr>
              <a:pPr>
                <a:defRPr/>
              </a:pPr>
              <a:t>5</a:t>
            </a:fld>
            <a:endParaRPr lang="en-US" altLang="ja-JP" dirty="0">
              <a:solidFill>
                <a:srgbClr val="000000"/>
              </a:solidFill>
            </a:endParaRPr>
          </a:p>
        </p:txBody>
      </p:sp>
      <p:sp>
        <p:nvSpPr>
          <p:cNvPr id="22531" name="Freeform 6" descr="50%"/>
          <p:cNvSpPr>
            <a:spLocks/>
          </p:cNvSpPr>
          <p:nvPr/>
        </p:nvSpPr>
        <p:spPr bwMode="auto">
          <a:xfrm>
            <a:off x="893763" y="1844675"/>
            <a:ext cx="4254500" cy="3076575"/>
          </a:xfrm>
          <a:custGeom>
            <a:avLst/>
            <a:gdLst>
              <a:gd name="T0" fmla="*/ 0 w 1543"/>
              <a:gd name="T1" fmla="*/ 2147483647 h 1633"/>
              <a:gd name="T2" fmla="*/ 2147483647 w 1543"/>
              <a:gd name="T3" fmla="*/ 2147483647 h 1633"/>
              <a:gd name="T4" fmla="*/ 2147483647 w 1543"/>
              <a:gd name="T5" fmla="*/ 0 h 1633"/>
              <a:gd name="T6" fmla="*/ 2147483647 w 1543"/>
              <a:gd name="T7" fmla="*/ 2147483647 h 1633"/>
              <a:gd name="T8" fmla="*/ 2147483647 w 1543"/>
              <a:gd name="T9" fmla="*/ 2147483647 h 1633"/>
              <a:gd name="T10" fmla="*/ 2147483647 w 1543"/>
              <a:gd name="T11" fmla="*/ 2147483647 h 1633"/>
              <a:gd name="T12" fmla="*/ 2147483647 w 1543"/>
              <a:gd name="T13" fmla="*/ 2147483647 h 1633"/>
              <a:gd name="T14" fmla="*/ 0 w 1543"/>
              <a:gd name="T15" fmla="*/ 2147483647 h 16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3" h="1633">
                <a:moveTo>
                  <a:pt x="0" y="1633"/>
                </a:moveTo>
                <a:lnTo>
                  <a:pt x="1543" y="1633"/>
                </a:lnTo>
                <a:lnTo>
                  <a:pt x="1543" y="0"/>
                </a:lnTo>
                <a:lnTo>
                  <a:pt x="1372" y="258"/>
                </a:lnTo>
                <a:lnTo>
                  <a:pt x="1234" y="432"/>
                </a:lnTo>
                <a:lnTo>
                  <a:pt x="1097" y="605"/>
                </a:lnTo>
                <a:lnTo>
                  <a:pt x="942" y="761"/>
                </a:lnTo>
                <a:lnTo>
                  <a:pt x="0" y="1633"/>
                </a:lnTo>
                <a:close/>
              </a:path>
            </a:pathLst>
          </a:custGeom>
          <a:pattFill prst="pct50">
            <a:fgClr>
              <a:srgbClr val="FF3300"/>
            </a:fgClr>
            <a:bgClr>
              <a:schemeClr val="bg1"/>
            </a:bgClr>
          </a:patt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32" name="Text Box 7"/>
          <p:cNvSpPr txBox="1">
            <a:spLocks noChangeArrowheads="1"/>
          </p:cNvSpPr>
          <p:nvPr/>
        </p:nvSpPr>
        <p:spPr bwMode="auto">
          <a:xfrm>
            <a:off x="400050" y="5300663"/>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eaLnBrk="1" fontAlgn="base" hangingPunct="1">
              <a:spcBef>
                <a:spcPct val="0"/>
              </a:spcBef>
              <a:spcAft>
                <a:spcPct val="0"/>
              </a:spcAft>
            </a:pPr>
            <a:r>
              <a:rPr lang="ja-JP" altLang="en-US" sz="2400" b="1">
                <a:solidFill>
                  <a:srgbClr val="000000"/>
                </a:solidFill>
                <a:latin typeface="ＭＳ Ｐゴシック" charset="-128"/>
                <a:ea typeface="ＭＳ Ｐゴシック" charset="-128"/>
              </a:rPr>
              <a:t>加入</a:t>
            </a:r>
          </a:p>
        </p:txBody>
      </p:sp>
      <p:sp>
        <p:nvSpPr>
          <p:cNvPr id="22533" name="Rectangle 10"/>
          <p:cNvSpPr>
            <a:spLocks noChangeArrowheads="1"/>
          </p:cNvSpPr>
          <p:nvPr/>
        </p:nvSpPr>
        <p:spPr bwMode="auto">
          <a:xfrm>
            <a:off x="6240463" y="4794250"/>
            <a:ext cx="2216150" cy="360363"/>
          </a:xfrm>
          <a:prstGeom prst="rect">
            <a:avLst/>
          </a:prstGeom>
          <a:gradFill rotWithShape="1">
            <a:gsLst>
              <a:gs pos="0">
                <a:srgbClr val="00FF00"/>
              </a:gs>
              <a:gs pos="50000">
                <a:srgbClr val="EBFFEB"/>
              </a:gs>
              <a:gs pos="100000">
                <a:srgbClr val="00FF00"/>
              </a:gs>
            </a:gsLst>
            <a:lin ang="5400000" scaled="1"/>
          </a:gra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2000" b="1">
                <a:solidFill>
                  <a:srgbClr val="000000"/>
                </a:solidFill>
                <a:latin typeface="ＭＳ Ｐゴシック" charset="-128"/>
              </a:rPr>
              <a:t>年　金　原　</a:t>
            </a:r>
            <a:r>
              <a:rPr lang="ja-JP" altLang="en-US" sz="2000" b="1">
                <a:solidFill>
                  <a:srgbClr val="000000"/>
                </a:solidFill>
                <a:latin typeface="ＭＳ ゴシック" pitchFamily="49" charset="-128"/>
                <a:ea typeface="ＭＳ ゴシック" pitchFamily="49" charset="-128"/>
              </a:rPr>
              <a:t>資</a:t>
            </a:r>
          </a:p>
        </p:txBody>
      </p:sp>
      <p:sp>
        <p:nvSpPr>
          <p:cNvPr id="22534" name="Text Box 11"/>
          <p:cNvSpPr txBox="1">
            <a:spLocks noChangeArrowheads="1"/>
          </p:cNvSpPr>
          <p:nvPr/>
        </p:nvSpPr>
        <p:spPr bwMode="auto">
          <a:xfrm>
            <a:off x="5076825" y="5300663"/>
            <a:ext cx="1027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eaLnBrk="1" fontAlgn="base" hangingPunct="1">
              <a:spcBef>
                <a:spcPct val="0"/>
              </a:spcBef>
              <a:spcAft>
                <a:spcPct val="0"/>
              </a:spcAft>
            </a:pPr>
            <a:r>
              <a:rPr lang="en-US" altLang="ja-JP">
                <a:solidFill>
                  <a:srgbClr val="000000"/>
                </a:solidFill>
                <a:latin typeface="ＭＳ Ｐゴシック" charset="-128"/>
                <a:ea typeface="ＭＳ Ｐゴシック" charset="-128"/>
              </a:rPr>
              <a:t>60</a:t>
            </a:r>
            <a:r>
              <a:rPr lang="ja-JP" altLang="en-US">
                <a:solidFill>
                  <a:srgbClr val="000000"/>
                </a:solidFill>
                <a:latin typeface="ＭＳ Ｐゴシック" charset="-128"/>
                <a:ea typeface="ＭＳ Ｐゴシック" charset="-128"/>
              </a:rPr>
              <a:t>歳</a:t>
            </a:r>
          </a:p>
        </p:txBody>
      </p:sp>
      <p:sp>
        <p:nvSpPr>
          <p:cNvPr id="22535" name="AutoShape 12"/>
          <p:cNvSpPr>
            <a:spLocks noChangeArrowheads="1"/>
          </p:cNvSpPr>
          <p:nvPr/>
        </p:nvSpPr>
        <p:spPr bwMode="gray">
          <a:xfrm flipH="1">
            <a:off x="703263" y="2636838"/>
            <a:ext cx="4445000" cy="2490787"/>
          </a:xfrm>
          <a:prstGeom prst="rtTriangle">
            <a:avLst/>
          </a:prstGeom>
          <a:solidFill>
            <a:srgbClr val="00FFCC"/>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36" name="AutoShape 15"/>
          <p:cNvSpPr>
            <a:spLocks noChangeArrowheads="1"/>
          </p:cNvSpPr>
          <p:nvPr/>
        </p:nvSpPr>
        <p:spPr bwMode="gray">
          <a:xfrm>
            <a:off x="5148263" y="1844675"/>
            <a:ext cx="679450" cy="3313113"/>
          </a:xfrm>
          <a:prstGeom prst="can">
            <a:avLst>
              <a:gd name="adj" fmla="val 8872"/>
            </a:avLst>
          </a:prstGeom>
          <a:gradFill rotWithShape="1">
            <a:gsLst>
              <a:gs pos="0">
                <a:srgbClr val="00FF00"/>
              </a:gs>
              <a:gs pos="50000">
                <a:srgbClr val="F8FFF8"/>
              </a:gs>
              <a:gs pos="100000">
                <a:srgbClr val="00FF00"/>
              </a:gs>
            </a:gsLst>
            <a:lin ang="0" scaled="1"/>
          </a:gra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r>
              <a:rPr lang="ja-JP" altLang="en-US" sz="2800">
                <a:solidFill>
                  <a:srgbClr val="000000"/>
                </a:solidFill>
                <a:latin typeface="ＭＳ Ｐゴシック" charset="-128"/>
              </a:rPr>
              <a:t>年 金 原 資</a:t>
            </a:r>
          </a:p>
        </p:txBody>
      </p:sp>
      <p:sp>
        <p:nvSpPr>
          <p:cNvPr id="310290" name="Text Box 18"/>
          <p:cNvSpPr txBox="1">
            <a:spLocks noChangeArrowheads="1"/>
          </p:cNvSpPr>
          <p:nvPr/>
        </p:nvSpPr>
        <p:spPr bwMode="auto">
          <a:xfrm>
            <a:off x="1828800" y="3097213"/>
            <a:ext cx="1014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defRPr/>
            </a:pPr>
            <a:r>
              <a:rPr lang="ja-JP" altLang="en-US" sz="2800" b="1" dirty="0">
                <a:solidFill>
                  <a:srgbClr val="FF0000"/>
                </a:solidFill>
                <a:effectLst>
                  <a:outerShdw blurRad="38100" dist="38100" dir="2700000" algn="tl">
                    <a:srgbClr val="C0C0C0"/>
                  </a:outerShdw>
                </a:effectLst>
                <a:latin typeface="ＭＳ Ｐゴシック" pitchFamily="50" charset="-128"/>
              </a:rPr>
              <a:t>利息</a:t>
            </a:r>
          </a:p>
        </p:txBody>
      </p:sp>
      <p:sp>
        <p:nvSpPr>
          <p:cNvPr id="22538" name="AutoShape 25"/>
          <p:cNvSpPr>
            <a:spLocks noChangeArrowheads="1"/>
          </p:cNvSpPr>
          <p:nvPr/>
        </p:nvSpPr>
        <p:spPr bwMode="gray">
          <a:xfrm>
            <a:off x="1187450" y="4668838"/>
            <a:ext cx="404813" cy="506412"/>
          </a:xfrm>
          <a:prstGeom prst="can">
            <a:avLst>
              <a:gd name="adj" fmla="val 3539"/>
            </a:avLst>
          </a:prstGeom>
          <a:gradFill rotWithShape="0">
            <a:gsLst>
              <a:gs pos="0">
                <a:srgbClr val="00CC99"/>
              </a:gs>
              <a:gs pos="50000">
                <a:srgbClr val="C2F3E7"/>
              </a:gs>
              <a:gs pos="100000">
                <a:srgbClr val="00CC99"/>
              </a:gs>
            </a:gsLst>
            <a:lin ang="0" scaled="1"/>
          </a:gra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39" name="AutoShape 26"/>
          <p:cNvSpPr>
            <a:spLocks noChangeArrowheads="1"/>
          </p:cNvSpPr>
          <p:nvPr/>
        </p:nvSpPr>
        <p:spPr bwMode="gray">
          <a:xfrm>
            <a:off x="1182687" y="4514056"/>
            <a:ext cx="409575" cy="147637"/>
          </a:xfrm>
          <a:prstGeom prst="can">
            <a:avLst>
              <a:gd name="adj" fmla="val 9491"/>
            </a:avLst>
          </a:prstGeom>
          <a:gradFill rotWithShape="0">
            <a:gsLst>
              <a:gs pos="0">
                <a:srgbClr val="FF5050"/>
              </a:gs>
              <a:gs pos="50000">
                <a:srgbClr val="FFD5D5"/>
              </a:gs>
              <a:gs pos="100000">
                <a:srgbClr val="FF5050"/>
              </a:gs>
            </a:gsLst>
            <a:lin ang="0" scaled="1"/>
          </a:gra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0" name="AutoShape 27"/>
          <p:cNvSpPr>
            <a:spLocks noChangeArrowheads="1"/>
          </p:cNvSpPr>
          <p:nvPr/>
        </p:nvSpPr>
        <p:spPr bwMode="gray">
          <a:xfrm>
            <a:off x="1755775" y="4410075"/>
            <a:ext cx="423863" cy="717550"/>
          </a:xfrm>
          <a:prstGeom prst="can">
            <a:avLst>
              <a:gd name="adj" fmla="val 5228"/>
            </a:avLst>
          </a:prstGeom>
          <a:gradFill rotWithShape="0">
            <a:gsLst>
              <a:gs pos="0">
                <a:srgbClr val="00CC99"/>
              </a:gs>
              <a:gs pos="50000">
                <a:srgbClr val="C2F3E7"/>
              </a:gs>
              <a:gs pos="100000">
                <a:srgbClr val="00CC99"/>
              </a:gs>
            </a:gsLst>
            <a:lin ang="0" scaled="1"/>
          </a:gra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1" name="AutoShape 28"/>
          <p:cNvSpPr>
            <a:spLocks noChangeArrowheads="1"/>
          </p:cNvSpPr>
          <p:nvPr/>
        </p:nvSpPr>
        <p:spPr bwMode="gray">
          <a:xfrm>
            <a:off x="1755775" y="4198938"/>
            <a:ext cx="430213" cy="273050"/>
          </a:xfrm>
          <a:prstGeom prst="can">
            <a:avLst>
              <a:gd name="adj" fmla="val 21051"/>
            </a:avLst>
          </a:prstGeom>
          <a:gradFill rotWithShape="0">
            <a:gsLst>
              <a:gs pos="0">
                <a:srgbClr val="FF5050"/>
              </a:gs>
              <a:gs pos="50000">
                <a:srgbClr val="FFD5D5"/>
              </a:gs>
              <a:gs pos="100000">
                <a:srgbClr val="FF5050"/>
              </a:gs>
            </a:gsLst>
            <a:lin ang="0" scaled="1"/>
          </a:gra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2" name="AutoShape 30"/>
          <p:cNvSpPr>
            <a:spLocks noChangeArrowheads="1"/>
          </p:cNvSpPr>
          <p:nvPr/>
        </p:nvSpPr>
        <p:spPr bwMode="gray">
          <a:xfrm>
            <a:off x="703263" y="4854575"/>
            <a:ext cx="382587" cy="69850"/>
          </a:xfrm>
          <a:prstGeom prst="can">
            <a:avLst>
              <a:gd name="adj" fmla="val 9491"/>
            </a:avLst>
          </a:prstGeom>
          <a:gradFill rotWithShape="0">
            <a:gsLst>
              <a:gs pos="0">
                <a:srgbClr val="FF5050"/>
              </a:gs>
              <a:gs pos="50000">
                <a:srgbClr val="FFD5D5"/>
              </a:gs>
              <a:gs pos="100000">
                <a:srgbClr val="FF5050"/>
              </a:gs>
            </a:gsLst>
            <a:lin ang="0" scaled="1"/>
          </a:gra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3" name="AutoShape 34"/>
          <p:cNvSpPr>
            <a:spLocks noChangeArrowheads="1"/>
          </p:cNvSpPr>
          <p:nvPr/>
        </p:nvSpPr>
        <p:spPr bwMode="auto">
          <a:xfrm>
            <a:off x="6240463" y="4411663"/>
            <a:ext cx="141287" cy="357187"/>
          </a:xfrm>
          <a:prstGeom prst="can">
            <a:avLst>
              <a:gd name="adj" fmla="val 61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4" name="AutoShape 39"/>
          <p:cNvSpPr>
            <a:spLocks noChangeArrowheads="1"/>
          </p:cNvSpPr>
          <p:nvPr/>
        </p:nvSpPr>
        <p:spPr bwMode="auto">
          <a:xfrm>
            <a:off x="6980238" y="4591050"/>
            <a:ext cx="144462" cy="188913"/>
          </a:xfrm>
          <a:prstGeom prst="can">
            <a:avLst>
              <a:gd name="adj" fmla="val 6490"/>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5" name="AutoShape 47"/>
          <p:cNvSpPr>
            <a:spLocks noChangeArrowheads="1"/>
          </p:cNvSpPr>
          <p:nvPr/>
        </p:nvSpPr>
        <p:spPr bwMode="auto">
          <a:xfrm>
            <a:off x="7878763" y="4421188"/>
            <a:ext cx="144462" cy="360362"/>
          </a:xfrm>
          <a:prstGeom prst="can">
            <a:avLst>
              <a:gd name="adj" fmla="val 7842"/>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6" name="Text Box 51"/>
          <p:cNvSpPr txBox="1">
            <a:spLocks noChangeArrowheads="1"/>
          </p:cNvSpPr>
          <p:nvPr/>
        </p:nvSpPr>
        <p:spPr bwMode="auto">
          <a:xfrm>
            <a:off x="2698750" y="4287838"/>
            <a:ext cx="1873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50000"/>
              </a:spcBef>
              <a:spcAft>
                <a:spcPct val="0"/>
              </a:spcAft>
            </a:pPr>
            <a:r>
              <a:rPr lang="ja-JP" altLang="en-US" sz="2400" dirty="0" smtClean="0">
                <a:solidFill>
                  <a:srgbClr val="000000"/>
                </a:solidFill>
                <a:latin typeface="ＭＳ Ｐゴシック" charset="-128"/>
                <a:ea typeface="ＭＳ Ｐゴシック" charset="-128"/>
              </a:rPr>
              <a:t>ＣＢ拠出</a:t>
            </a:r>
            <a:r>
              <a:rPr lang="ja-JP" altLang="en-US" sz="2400" dirty="0">
                <a:solidFill>
                  <a:srgbClr val="000000"/>
                </a:solidFill>
                <a:latin typeface="ＭＳ Ｐゴシック" charset="-128"/>
                <a:ea typeface="ＭＳ Ｐゴシック" charset="-128"/>
              </a:rPr>
              <a:t>金</a:t>
            </a:r>
            <a:br>
              <a:rPr lang="ja-JP" altLang="en-US" sz="2400" dirty="0">
                <a:solidFill>
                  <a:srgbClr val="000000"/>
                </a:solidFill>
                <a:latin typeface="ＭＳ Ｐゴシック" charset="-128"/>
                <a:ea typeface="ＭＳ Ｐゴシック" charset="-128"/>
              </a:rPr>
            </a:br>
            <a:r>
              <a:rPr lang="en-US" altLang="ja-JP" sz="2400" dirty="0">
                <a:solidFill>
                  <a:srgbClr val="000000"/>
                </a:solidFill>
                <a:latin typeface="ＭＳ Ｐゴシック" charset="-128"/>
                <a:ea typeface="ＭＳ Ｐゴシック" charset="-128"/>
              </a:rPr>
              <a:t>(</a:t>
            </a:r>
            <a:r>
              <a:rPr lang="ja-JP" altLang="en-US" sz="2400" dirty="0">
                <a:solidFill>
                  <a:srgbClr val="000000"/>
                </a:solidFill>
                <a:latin typeface="ＭＳ Ｐゴシック" charset="-128"/>
                <a:ea typeface="ＭＳ Ｐゴシック" charset="-128"/>
              </a:rPr>
              <a:t>会社拠出</a:t>
            </a:r>
            <a:r>
              <a:rPr lang="en-US" altLang="ja-JP" sz="2400" dirty="0">
                <a:solidFill>
                  <a:srgbClr val="000000"/>
                </a:solidFill>
                <a:latin typeface="ＭＳ Ｐゴシック" charset="-128"/>
                <a:ea typeface="ＭＳ Ｐゴシック" charset="-128"/>
              </a:rPr>
              <a:t>)</a:t>
            </a:r>
          </a:p>
        </p:txBody>
      </p:sp>
      <p:sp>
        <p:nvSpPr>
          <p:cNvPr id="22547" name="AutoShape 56"/>
          <p:cNvSpPr>
            <a:spLocks noChangeArrowheads="1"/>
          </p:cNvSpPr>
          <p:nvPr/>
        </p:nvSpPr>
        <p:spPr bwMode="auto">
          <a:xfrm>
            <a:off x="8193088" y="4421188"/>
            <a:ext cx="144462" cy="352425"/>
          </a:xfrm>
          <a:prstGeom prst="can">
            <a:avLst>
              <a:gd name="adj" fmla="val 7669"/>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8" name="AutoShape 16"/>
          <p:cNvSpPr>
            <a:spLocks noChangeArrowheads="1"/>
          </p:cNvSpPr>
          <p:nvPr/>
        </p:nvSpPr>
        <p:spPr bwMode="gray">
          <a:xfrm>
            <a:off x="684213" y="4924425"/>
            <a:ext cx="379412" cy="215900"/>
          </a:xfrm>
          <a:prstGeom prst="can">
            <a:avLst>
              <a:gd name="adj" fmla="val 2241"/>
            </a:avLst>
          </a:prstGeom>
          <a:gradFill rotWithShape="0">
            <a:gsLst>
              <a:gs pos="0">
                <a:srgbClr val="00CC99"/>
              </a:gs>
              <a:gs pos="50000">
                <a:srgbClr val="C2F3E7"/>
              </a:gs>
              <a:gs pos="100000">
                <a:srgbClr val="00CC99"/>
              </a:gs>
            </a:gsLst>
            <a:lin ang="0" scaled="1"/>
          </a:gra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49" name="AutoShape 63"/>
          <p:cNvSpPr>
            <a:spLocks noChangeArrowheads="1"/>
          </p:cNvSpPr>
          <p:nvPr/>
        </p:nvSpPr>
        <p:spPr bwMode="auto">
          <a:xfrm>
            <a:off x="7726363" y="4411663"/>
            <a:ext cx="144462" cy="352425"/>
          </a:xfrm>
          <a:prstGeom prst="can">
            <a:avLst>
              <a:gd name="adj" fmla="val 7669"/>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50" name="AutoShape 64"/>
          <p:cNvSpPr>
            <a:spLocks noChangeArrowheads="1"/>
          </p:cNvSpPr>
          <p:nvPr/>
        </p:nvSpPr>
        <p:spPr bwMode="auto">
          <a:xfrm>
            <a:off x="8048625" y="4411663"/>
            <a:ext cx="144463" cy="352425"/>
          </a:xfrm>
          <a:prstGeom prst="can">
            <a:avLst>
              <a:gd name="adj" fmla="val 7669"/>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51" name="AutoShape 65"/>
          <p:cNvSpPr>
            <a:spLocks noChangeArrowheads="1"/>
          </p:cNvSpPr>
          <p:nvPr/>
        </p:nvSpPr>
        <p:spPr bwMode="auto">
          <a:xfrm>
            <a:off x="8343900" y="4437063"/>
            <a:ext cx="144463" cy="352425"/>
          </a:xfrm>
          <a:prstGeom prst="can">
            <a:avLst>
              <a:gd name="adj" fmla="val 7669"/>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52" name="Rectangle 67"/>
          <p:cNvSpPr>
            <a:spLocks noChangeArrowheads="1"/>
          </p:cNvSpPr>
          <p:nvPr/>
        </p:nvSpPr>
        <p:spPr bwMode="auto">
          <a:xfrm>
            <a:off x="727869" y="5840907"/>
            <a:ext cx="172878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ja-JP" sz="2000" dirty="0">
                <a:solidFill>
                  <a:srgbClr val="000000"/>
                </a:solidFill>
              </a:rPr>
              <a:t>①</a:t>
            </a:r>
            <a:r>
              <a:rPr lang="ja-JP" altLang="en-US" sz="2000" dirty="0">
                <a:solidFill>
                  <a:srgbClr val="000000"/>
                </a:solidFill>
              </a:rPr>
              <a:t>利息付与率</a:t>
            </a:r>
          </a:p>
        </p:txBody>
      </p:sp>
      <p:sp>
        <p:nvSpPr>
          <p:cNvPr id="22553" name="Rectangle 68"/>
          <p:cNvSpPr>
            <a:spLocks noChangeArrowheads="1"/>
          </p:cNvSpPr>
          <p:nvPr/>
        </p:nvSpPr>
        <p:spPr bwMode="auto">
          <a:xfrm>
            <a:off x="2698749" y="5840907"/>
            <a:ext cx="2891631" cy="7985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altLang="ja-JP" sz="1600" dirty="0">
                <a:solidFill>
                  <a:srgbClr val="000000"/>
                </a:solidFill>
              </a:rPr>
              <a:t>②</a:t>
            </a:r>
            <a:r>
              <a:rPr lang="ja-JP" altLang="en-US" sz="1600" dirty="0">
                <a:solidFill>
                  <a:srgbClr val="000000"/>
                </a:solidFill>
              </a:rPr>
              <a:t>据置利率</a:t>
            </a:r>
            <a:endParaRPr lang="en-US" altLang="ja-JP" sz="1600" dirty="0">
              <a:solidFill>
                <a:srgbClr val="000000"/>
              </a:solidFill>
            </a:endParaRPr>
          </a:p>
          <a:p>
            <a:pPr fontAlgn="base">
              <a:spcBef>
                <a:spcPct val="0"/>
              </a:spcBef>
              <a:spcAft>
                <a:spcPct val="0"/>
              </a:spcAft>
            </a:pPr>
            <a:r>
              <a:rPr lang="ja-JP" altLang="en-US" sz="1600" dirty="0" smtClean="0">
                <a:solidFill>
                  <a:srgbClr val="000000"/>
                </a:solidFill>
              </a:rPr>
              <a:t>加入者期間</a:t>
            </a:r>
            <a:r>
              <a:rPr lang="ja-JP" altLang="en-US" sz="1600" dirty="0">
                <a:solidFill>
                  <a:srgbClr val="000000"/>
                </a:solidFill>
              </a:rPr>
              <a:t>２０年</a:t>
            </a:r>
            <a:r>
              <a:rPr lang="ja-JP" altLang="en-US" sz="1600" dirty="0" smtClean="0">
                <a:solidFill>
                  <a:srgbClr val="000000"/>
                </a:solidFill>
              </a:rPr>
              <a:t>以上で</a:t>
            </a:r>
            <a:r>
              <a:rPr lang="ja-JP" altLang="en-US" sz="1600" dirty="0">
                <a:solidFill>
                  <a:srgbClr val="000000"/>
                </a:solidFill>
              </a:rPr>
              <a:t>退職</a:t>
            </a:r>
            <a:r>
              <a:rPr lang="ja-JP" altLang="en-US" sz="1600" dirty="0" smtClean="0">
                <a:solidFill>
                  <a:srgbClr val="000000"/>
                </a:solidFill>
              </a:rPr>
              <a:t>。</a:t>
            </a:r>
            <a:endParaRPr lang="en-US" altLang="ja-JP" sz="1600" dirty="0" smtClean="0">
              <a:solidFill>
                <a:srgbClr val="000000"/>
              </a:solidFill>
            </a:endParaRPr>
          </a:p>
          <a:p>
            <a:pPr fontAlgn="base">
              <a:spcBef>
                <a:spcPct val="0"/>
              </a:spcBef>
              <a:spcAft>
                <a:spcPct val="0"/>
              </a:spcAft>
            </a:pPr>
            <a:r>
              <a:rPr lang="en-US" altLang="ja-JP" sz="1600" dirty="0" smtClean="0">
                <a:solidFill>
                  <a:srgbClr val="000000"/>
                </a:solidFill>
              </a:rPr>
              <a:t>60</a:t>
            </a:r>
            <a:r>
              <a:rPr lang="ja-JP" altLang="en-US" sz="1600" dirty="0" smtClean="0">
                <a:solidFill>
                  <a:srgbClr val="000000"/>
                </a:solidFill>
              </a:rPr>
              <a:t>歳まで利息付与（待期者</a:t>
            </a:r>
            <a:r>
              <a:rPr lang="ja-JP" altLang="en-US" sz="1400" dirty="0" smtClean="0">
                <a:solidFill>
                  <a:srgbClr val="000000"/>
                </a:solidFill>
              </a:rPr>
              <a:t>）</a:t>
            </a:r>
            <a:endParaRPr lang="ja-JP" altLang="en-US" sz="1400" dirty="0">
              <a:solidFill>
                <a:srgbClr val="000000"/>
              </a:solidFill>
            </a:endParaRPr>
          </a:p>
        </p:txBody>
      </p:sp>
      <p:sp>
        <p:nvSpPr>
          <p:cNvPr id="22554" name="Rectangle 69"/>
          <p:cNvSpPr>
            <a:spLocks noChangeArrowheads="1"/>
          </p:cNvSpPr>
          <p:nvPr/>
        </p:nvSpPr>
        <p:spPr bwMode="auto">
          <a:xfrm>
            <a:off x="6084093" y="5818434"/>
            <a:ext cx="223202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ja-JP" sz="2000">
                <a:solidFill>
                  <a:srgbClr val="000000"/>
                </a:solidFill>
              </a:rPr>
              <a:t>③</a:t>
            </a:r>
            <a:r>
              <a:rPr lang="ja-JP" altLang="en-US" sz="2000">
                <a:solidFill>
                  <a:srgbClr val="000000"/>
                </a:solidFill>
              </a:rPr>
              <a:t>年金換算率</a:t>
            </a:r>
          </a:p>
          <a:p>
            <a:pPr algn="ctr" fontAlgn="base">
              <a:spcBef>
                <a:spcPct val="0"/>
              </a:spcBef>
              <a:spcAft>
                <a:spcPct val="0"/>
              </a:spcAft>
            </a:pPr>
            <a:r>
              <a:rPr lang="ja-JP" altLang="en-US" sz="2000">
                <a:solidFill>
                  <a:srgbClr val="000000"/>
                </a:solidFill>
              </a:rPr>
              <a:t>（給付利率）</a:t>
            </a:r>
          </a:p>
        </p:txBody>
      </p:sp>
      <p:sp>
        <p:nvSpPr>
          <p:cNvPr id="22555" name="Text Box 70"/>
          <p:cNvSpPr txBox="1">
            <a:spLocks noChangeArrowheads="1"/>
          </p:cNvSpPr>
          <p:nvPr/>
        </p:nvSpPr>
        <p:spPr bwMode="auto">
          <a:xfrm>
            <a:off x="1909041" y="1851602"/>
            <a:ext cx="144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eaLnBrk="1" fontAlgn="base" hangingPunct="1">
              <a:spcBef>
                <a:spcPct val="50000"/>
              </a:spcBef>
              <a:spcAft>
                <a:spcPct val="0"/>
              </a:spcAft>
            </a:pPr>
            <a:r>
              <a:rPr lang="ja-JP" altLang="en-US" sz="2400" b="1" dirty="0">
                <a:solidFill>
                  <a:srgbClr val="000000"/>
                </a:solidFill>
                <a:ea typeface="ＭＳ Ｐゴシック" charset="-128"/>
              </a:rPr>
              <a:t>加入者</a:t>
            </a:r>
          </a:p>
        </p:txBody>
      </p:sp>
      <p:sp>
        <p:nvSpPr>
          <p:cNvPr id="22556" name="Text Box 72"/>
          <p:cNvSpPr txBox="1">
            <a:spLocks noChangeArrowheads="1"/>
          </p:cNvSpPr>
          <p:nvPr/>
        </p:nvSpPr>
        <p:spPr bwMode="auto">
          <a:xfrm>
            <a:off x="6897039" y="183976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eaLnBrk="1" fontAlgn="base" hangingPunct="1">
              <a:spcBef>
                <a:spcPct val="50000"/>
              </a:spcBef>
              <a:spcAft>
                <a:spcPct val="0"/>
              </a:spcAft>
            </a:pPr>
            <a:r>
              <a:rPr lang="ja-JP" altLang="en-US" sz="2400" b="1" dirty="0">
                <a:solidFill>
                  <a:srgbClr val="000000"/>
                </a:solidFill>
                <a:ea typeface="ＭＳ Ｐゴシック" charset="-128"/>
              </a:rPr>
              <a:t>受給者</a:t>
            </a:r>
          </a:p>
        </p:txBody>
      </p:sp>
      <p:sp>
        <p:nvSpPr>
          <p:cNvPr id="38" name="AutoShape 2"/>
          <p:cNvSpPr>
            <a:spLocks noChangeArrowheads="1"/>
          </p:cNvSpPr>
          <p:nvPr/>
        </p:nvSpPr>
        <p:spPr bwMode="gray">
          <a:xfrm>
            <a:off x="0" y="0"/>
            <a:ext cx="9144000" cy="764704"/>
          </a:xfrm>
          <a:prstGeom prst="bevel">
            <a:avLst>
              <a:gd name="adj" fmla="val 9722"/>
            </a:avLst>
          </a:prstGeom>
          <a:solidFill>
            <a:srgbClr val="3366FF"/>
          </a:solidFill>
          <a:ln>
            <a:noFill/>
          </a:ln>
          <a:effectLst/>
          <a:extLst>
            <a:ext uri="{91240B29-F687-4F45-9708-019B960494DF}">
              <a14:hiddenLine xmlns:a14="http://schemas.microsoft.com/office/drawing/2010/main" w="254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ja-JP" altLang="en-US" sz="3200" b="1" dirty="0">
                <a:solidFill>
                  <a:srgbClr val="FFFFFF"/>
                </a:solidFill>
                <a:effectLst>
                  <a:outerShdw blurRad="38100" dist="38100" dir="2700000" algn="tl">
                    <a:srgbClr val="000000"/>
                  </a:outerShdw>
                </a:effectLst>
                <a:latin typeface="ＭＳ Ｐゴシック"/>
              </a:rPr>
              <a:t>キャッシュバランス年金</a:t>
            </a:r>
            <a:r>
              <a:rPr lang="en-US" altLang="ja-JP" sz="3200" b="1" dirty="0">
                <a:solidFill>
                  <a:srgbClr val="FFFFFF"/>
                </a:solidFill>
                <a:effectLst>
                  <a:outerShdw blurRad="38100" dist="38100" dir="2700000" algn="tl">
                    <a:srgbClr val="000000"/>
                  </a:outerShdw>
                </a:effectLst>
                <a:latin typeface="ＭＳ Ｐゴシック"/>
              </a:rPr>
              <a:t>(</a:t>
            </a:r>
            <a:r>
              <a:rPr lang="ja-JP" altLang="en-US" sz="3200" b="1" dirty="0">
                <a:solidFill>
                  <a:srgbClr val="FFFFFF"/>
                </a:solidFill>
                <a:effectLst>
                  <a:outerShdw blurRad="38100" dist="38100" dir="2700000" algn="tl">
                    <a:srgbClr val="000000"/>
                  </a:outerShdw>
                </a:effectLst>
                <a:latin typeface="ＭＳ Ｐゴシック"/>
              </a:rPr>
              <a:t>ＣＢ年金</a:t>
            </a:r>
            <a:r>
              <a:rPr lang="en-US" altLang="ja-JP" sz="3200" b="1" dirty="0">
                <a:solidFill>
                  <a:srgbClr val="FFFFFF"/>
                </a:solidFill>
                <a:effectLst>
                  <a:outerShdw blurRad="38100" dist="38100" dir="2700000" algn="tl">
                    <a:srgbClr val="000000"/>
                  </a:outerShdw>
                </a:effectLst>
                <a:latin typeface="ＭＳ Ｐゴシック"/>
              </a:rPr>
              <a:t>)</a:t>
            </a:r>
          </a:p>
        </p:txBody>
      </p:sp>
      <p:sp>
        <p:nvSpPr>
          <p:cNvPr id="22558" name="AutoShape 34"/>
          <p:cNvSpPr>
            <a:spLocks noChangeArrowheads="1"/>
          </p:cNvSpPr>
          <p:nvPr/>
        </p:nvSpPr>
        <p:spPr bwMode="auto">
          <a:xfrm>
            <a:off x="6378575" y="4411663"/>
            <a:ext cx="141288" cy="357187"/>
          </a:xfrm>
          <a:prstGeom prst="can">
            <a:avLst>
              <a:gd name="adj" fmla="val 61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59" name="AutoShape 34"/>
          <p:cNvSpPr>
            <a:spLocks noChangeArrowheads="1"/>
          </p:cNvSpPr>
          <p:nvPr/>
        </p:nvSpPr>
        <p:spPr bwMode="auto">
          <a:xfrm>
            <a:off x="6542088" y="4421188"/>
            <a:ext cx="141287" cy="357187"/>
          </a:xfrm>
          <a:prstGeom prst="can">
            <a:avLst>
              <a:gd name="adj" fmla="val 61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60" name="AutoShape 34"/>
          <p:cNvSpPr>
            <a:spLocks noChangeArrowheads="1"/>
          </p:cNvSpPr>
          <p:nvPr/>
        </p:nvSpPr>
        <p:spPr bwMode="auto">
          <a:xfrm>
            <a:off x="6697663" y="4422775"/>
            <a:ext cx="141287" cy="357188"/>
          </a:xfrm>
          <a:prstGeom prst="can">
            <a:avLst>
              <a:gd name="adj" fmla="val 61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61" name="AutoShape 34"/>
          <p:cNvSpPr>
            <a:spLocks noChangeArrowheads="1"/>
          </p:cNvSpPr>
          <p:nvPr/>
        </p:nvSpPr>
        <p:spPr bwMode="auto">
          <a:xfrm>
            <a:off x="6838950" y="4437063"/>
            <a:ext cx="141288" cy="357187"/>
          </a:xfrm>
          <a:prstGeom prst="can">
            <a:avLst>
              <a:gd name="adj" fmla="val 61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62" name="AutoShape 39"/>
          <p:cNvSpPr>
            <a:spLocks noChangeArrowheads="1"/>
          </p:cNvSpPr>
          <p:nvPr/>
        </p:nvSpPr>
        <p:spPr bwMode="auto">
          <a:xfrm>
            <a:off x="7127875" y="4591050"/>
            <a:ext cx="144463" cy="188913"/>
          </a:xfrm>
          <a:prstGeom prst="can">
            <a:avLst>
              <a:gd name="adj" fmla="val 6490"/>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63" name="AutoShape 39"/>
          <p:cNvSpPr>
            <a:spLocks noChangeArrowheads="1"/>
          </p:cNvSpPr>
          <p:nvPr/>
        </p:nvSpPr>
        <p:spPr bwMode="auto">
          <a:xfrm>
            <a:off x="7242175" y="4602163"/>
            <a:ext cx="144463" cy="190500"/>
          </a:xfrm>
          <a:prstGeom prst="can">
            <a:avLst>
              <a:gd name="adj" fmla="val 65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64" name="AutoShape 39"/>
          <p:cNvSpPr>
            <a:spLocks noChangeArrowheads="1"/>
          </p:cNvSpPr>
          <p:nvPr/>
        </p:nvSpPr>
        <p:spPr bwMode="auto">
          <a:xfrm>
            <a:off x="7386638" y="4587875"/>
            <a:ext cx="144462" cy="190500"/>
          </a:xfrm>
          <a:prstGeom prst="can">
            <a:avLst>
              <a:gd name="adj" fmla="val 65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2565" name="AutoShape 39"/>
          <p:cNvSpPr>
            <a:spLocks noChangeArrowheads="1"/>
          </p:cNvSpPr>
          <p:nvPr/>
        </p:nvSpPr>
        <p:spPr bwMode="auto">
          <a:xfrm>
            <a:off x="7531100" y="4602163"/>
            <a:ext cx="144463" cy="190500"/>
          </a:xfrm>
          <a:prstGeom prst="can">
            <a:avLst>
              <a:gd name="adj" fmla="val 6545"/>
            </a:avLst>
          </a:prstGeom>
          <a:gradFill rotWithShape="1">
            <a:gsLst>
              <a:gs pos="0">
                <a:srgbClr val="FF3300"/>
              </a:gs>
              <a:gs pos="50000">
                <a:srgbClr val="FFF9F8"/>
              </a:gs>
              <a:gs pos="100000">
                <a:srgbClr val="FF3300"/>
              </a:gs>
            </a:gsLst>
            <a:lin ang="0" scaled="1"/>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Tree>
    <p:extLst>
      <p:ext uri="{BB962C8B-B14F-4D97-AF65-F5344CB8AC3E}">
        <p14:creationId xmlns:p14="http://schemas.microsoft.com/office/powerpoint/2010/main" val="2145587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316416" y="6356350"/>
            <a:ext cx="370384" cy="365125"/>
          </a:xfrm>
        </p:spPr>
        <p:txBody>
          <a:bodyPr/>
          <a:lstStyle/>
          <a:p>
            <a:fld id="{76480B9C-8944-4653-AA27-544BC35274F5}" type="slidenum">
              <a:rPr kumimoji="1" lang="ja-JP" altLang="en-US" smtClean="0"/>
              <a:t>6</a:t>
            </a:fld>
            <a:endParaRPr kumimoji="1" lang="ja-JP" altLang="en-US"/>
          </a:p>
        </p:txBody>
      </p:sp>
      <p:sp>
        <p:nvSpPr>
          <p:cNvPr id="3" name="テキスト ボックス 2"/>
          <p:cNvSpPr txBox="1"/>
          <p:nvPr/>
        </p:nvSpPr>
        <p:spPr>
          <a:xfrm>
            <a:off x="1026019" y="1220396"/>
            <a:ext cx="6805363" cy="369332"/>
          </a:xfrm>
          <a:prstGeom prst="rect">
            <a:avLst/>
          </a:prstGeom>
          <a:noFill/>
        </p:spPr>
        <p:txBody>
          <a:bodyPr wrap="square" rtlCol="0">
            <a:spAutoFit/>
          </a:bodyPr>
          <a:lstStyle/>
          <a:p>
            <a:r>
              <a:rPr kumimoji="1" lang="ja-JP" altLang="en-US" dirty="0" smtClean="0"/>
              <a:t>ＣＢ年金を前払い退職金として給与で受け取った場合、年金選択の</a:t>
            </a:r>
            <a:endParaRPr kumimoji="1" lang="ja-JP" altLang="en-US" dirty="0"/>
          </a:p>
        </p:txBody>
      </p:sp>
      <p:sp>
        <p:nvSpPr>
          <p:cNvPr id="4" name="テキスト ボックス 3"/>
          <p:cNvSpPr txBox="1"/>
          <p:nvPr/>
        </p:nvSpPr>
        <p:spPr>
          <a:xfrm>
            <a:off x="1046100" y="2017729"/>
            <a:ext cx="4963653" cy="369332"/>
          </a:xfrm>
          <a:prstGeom prst="rect">
            <a:avLst/>
          </a:prstGeom>
          <a:noFill/>
        </p:spPr>
        <p:txBody>
          <a:bodyPr wrap="square" rtlCol="0">
            <a:spAutoFit/>
          </a:bodyPr>
          <a:lstStyle/>
          <a:p>
            <a:r>
              <a:rPr kumimoji="1" lang="ja-JP" altLang="en-US" dirty="0" smtClean="0"/>
              <a:t>確かに、給与でもらえる額は増えるけど、同時に　　</a:t>
            </a:r>
            <a:endParaRPr kumimoji="1" lang="ja-JP" altLang="en-US" dirty="0"/>
          </a:p>
        </p:txBody>
      </p:sp>
      <p:sp>
        <p:nvSpPr>
          <p:cNvPr id="5" name="テキスト ボックス 4"/>
          <p:cNvSpPr txBox="1"/>
          <p:nvPr/>
        </p:nvSpPr>
        <p:spPr>
          <a:xfrm>
            <a:off x="1134700" y="3132396"/>
            <a:ext cx="7694984" cy="369332"/>
          </a:xfrm>
          <a:prstGeom prst="rect">
            <a:avLst/>
          </a:prstGeom>
          <a:noFill/>
        </p:spPr>
        <p:txBody>
          <a:bodyPr wrap="square" rtlCol="0">
            <a:spAutoFit/>
          </a:bodyPr>
          <a:lstStyle/>
          <a:p>
            <a:r>
              <a:rPr kumimoji="1" lang="ja-JP" altLang="en-US" dirty="0" smtClean="0"/>
              <a:t>そうか、もらうことばかりで、出ていくお金のことは全く考えていなかったなあ。</a:t>
            </a:r>
            <a:endParaRPr kumimoji="1" lang="ja-JP" altLang="en-US" dirty="0"/>
          </a:p>
        </p:txBody>
      </p:sp>
      <p:sp>
        <p:nvSpPr>
          <p:cNvPr id="7" name="テキスト ボックス 6"/>
          <p:cNvSpPr txBox="1"/>
          <p:nvPr/>
        </p:nvSpPr>
        <p:spPr>
          <a:xfrm>
            <a:off x="1134699" y="3902132"/>
            <a:ext cx="7515621" cy="646331"/>
          </a:xfrm>
          <a:prstGeom prst="rect">
            <a:avLst/>
          </a:prstGeom>
          <a:noFill/>
        </p:spPr>
        <p:txBody>
          <a:bodyPr wrap="square" rtlCol="0">
            <a:spAutoFit/>
          </a:bodyPr>
          <a:lstStyle/>
          <a:p>
            <a:r>
              <a:rPr kumimoji="1" lang="ja-JP" altLang="en-US" dirty="0" smtClean="0"/>
              <a:t>それに、前払い退職金として給与で受け取ってしまうと、６０歳を超えてから、年金・一時金として受け取る分がなくなってしまうんだ。</a:t>
            </a:r>
            <a:endParaRPr kumimoji="1" lang="ja-JP" altLang="en-US" dirty="0"/>
          </a:p>
        </p:txBody>
      </p:sp>
      <p:sp>
        <p:nvSpPr>
          <p:cNvPr id="8" name="テキスト ボックス 7"/>
          <p:cNvSpPr txBox="1"/>
          <p:nvPr/>
        </p:nvSpPr>
        <p:spPr>
          <a:xfrm>
            <a:off x="1181367" y="4797152"/>
            <a:ext cx="7694984" cy="369332"/>
          </a:xfrm>
          <a:prstGeom prst="rect">
            <a:avLst/>
          </a:prstGeom>
          <a:noFill/>
        </p:spPr>
        <p:txBody>
          <a:bodyPr wrap="square" rtlCol="0">
            <a:spAutoFit/>
          </a:bodyPr>
          <a:lstStyle/>
          <a:p>
            <a:r>
              <a:rPr kumimoji="1" lang="ja-JP" altLang="en-US" dirty="0" smtClean="0"/>
              <a:t>それは大変だ、老後の生活がちょっと不安になってきた。</a:t>
            </a:r>
            <a:endParaRPr kumimoji="1" lang="ja-JP" altLang="en-US" dirty="0"/>
          </a:p>
        </p:txBody>
      </p:sp>
      <p:sp>
        <p:nvSpPr>
          <p:cNvPr id="9" name="テキスト ボックス 8"/>
          <p:cNvSpPr txBox="1"/>
          <p:nvPr/>
        </p:nvSpPr>
        <p:spPr>
          <a:xfrm>
            <a:off x="1160118" y="5440183"/>
            <a:ext cx="4419993" cy="369332"/>
          </a:xfrm>
          <a:prstGeom prst="rect">
            <a:avLst/>
          </a:prstGeom>
          <a:noFill/>
        </p:spPr>
        <p:txBody>
          <a:bodyPr wrap="square" rtlCol="0">
            <a:spAutoFit/>
          </a:bodyPr>
          <a:lstStyle/>
          <a:p>
            <a:r>
              <a:rPr kumimoji="1" lang="ja-JP" altLang="en-US" dirty="0" smtClean="0"/>
              <a:t>前払い退職金から年金への変更は、１年に</a:t>
            </a:r>
            <a:endParaRPr kumimoji="1" lang="ja-JP" altLang="en-US" dirty="0"/>
          </a:p>
        </p:txBody>
      </p:sp>
      <p:sp>
        <p:nvSpPr>
          <p:cNvPr id="11" name="テキスト ボックス 10"/>
          <p:cNvSpPr txBox="1"/>
          <p:nvPr/>
        </p:nvSpPr>
        <p:spPr>
          <a:xfrm>
            <a:off x="1181366" y="6298147"/>
            <a:ext cx="6498413" cy="369332"/>
          </a:xfrm>
          <a:prstGeom prst="rect">
            <a:avLst/>
          </a:prstGeom>
          <a:noFill/>
        </p:spPr>
        <p:txBody>
          <a:bodyPr wrap="square" rtlCol="0">
            <a:spAutoFit/>
          </a:bodyPr>
          <a:lstStyle/>
          <a:p>
            <a:r>
              <a:rPr kumimoji="1" lang="ja-JP" altLang="en-US" dirty="0" smtClean="0"/>
              <a:t>ありがとう。一度検討してみるよ。</a:t>
            </a:r>
            <a:endParaRPr kumimoji="1" lang="ja-JP" altLang="en-US" dirty="0"/>
          </a:p>
        </p:txBody>
      </p:sp>
      <p:sp>
        <p:nvSpPr>
          <p:cNvPr id="12" name="テキスト ボックス 11"/>
          <p:cNvSpPr txBox="1"/>
          <p:nvPr/>
        </p:nvSpPr>
        <p:spPr>
          <a:xfrm>
            <a:off x="342277" y="102815"/>
            <a:ext cx="8801723" cy="1010533"/>
          </a:xfrm>
          <a:prstGeom prst="rect">
            <a:avLst/>
          </a:prstGeom>
          <a:noFill/>
        </p:spPr>
        <p:txBody>
          <a:bodyPr wrap="square" rtlCol="0">
            <a:spAutoFit/>
          </a:bodyPr>
          <a:lstStyle/>
          <a:p>
            <a:r>
              <a:rPr kumimoji="1" lang="en-US" altLang="ja-JP" b="1" dirty="0" smtClean="0"/>
              <a:t>【</a:t>
            </a:r>
            <a:r>
              <a:rPr kumimoji="1" lang="ja-JP" altLang="en-US" b="1" dirty="0" smtClean="0"/>
              <a:t>設問２</a:t>
            </a:r>
            <a:r>
              <a:rPr kumimoji="1" lang="en-US" altLang="ja-JP" b="1" dirty="0" smtClean="0"/>
              <a:t>】</a:t>
            </a:r>
          </a:p>
          <a:p>
            <a:pPr>
              <a:lnSpc>
                <a:spcPts val="2500"/>
              </a:lnSpc>
            </a:pPr>
            <a:r>
              <a:rPr kumimoji="1" lang="ja-JP" altLang="en-US" b="1" dirty="0" smtClean="0"/>
              <a:t>ＣＢ年金を前払い退職金として給与で受け取っている</a:t>
            </a:r>
            <a:r>
              <a:rPr kumimoji="1" lang="ja-JP" altLang="en-US" dirty="0" smtClean="0"/>
              <a:t>　　　　　　</a:t>
            </a:r>
            <a:r>
              <a:rPr kumimoji="1" lang="ja-JP" altLang="en-US" b="1" dirty="0" smtClean="0"/>
              <a:t>と年金加入している</a:t>
            </a:r>
            <a:r>
              <a:rPr kumimoji="1" lang="ja-JP" altLang="en-US" dirty="0" smtClean="0"/>
              <a:t>　　　　</a:t>
            </a:r>
            <a:r>
              <a:rPr kumimoji="1" lang="ja-JP" altLang="en-US" b="1" dirty="0" smtClean="0"/>
              <a:t>の会話です。</a:t>
            </a:r>
            <a:r>
              <a:rPr kumimoji="1" lang="ja-JP" altLang="en-US" dirty="0" smtClean="0"/>
              <a:t>　　　　　</a:t>
            </a:r>
            <a:r>
              <a:rPr kumimoji="1" lang="ja-JP" altLang="en-US" b="1" dirty="0" smtClean="0"/>
              <a:t>に当てはまる語句・数字を入れてください。</a:t>
            </a:r>
            <a:endParaRPr kumimoji="1" lang="ja-JP" altLang="en-US" b="1" dirty="0"/>
          </a:p>
        </p:txBody>
      </p:sp>
      <p:sp>
        <p:nvSpPr>
          <p:cNvPr id="13" name="正方形/長方形 12"/>
          <p:cNvSpPr/>
          <p:nvPr/>
        </p:nvSpPr>
        <p:spPr>
          <a:xfrm>
            <a:off x="1748623" y="727448"/>
            <a:ext cx="651239" cy="38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621450" y="1209855"/>
            <a:ext cx="821047" cy="403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25274" y="1957341"/>
            <a:ext cx="941003"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71097" y="1248690"/>
            <a:ext cx="802917" cy="369332"/>
          </a:xfrm>
          <a:prstGeom prst="rect">
            <a:avLst/>
          </a:prstGeom>
          <a:noFill/>
        </p:spPr>
        <p:txBody>
          <a:bodyPr wrap="square" rtlCol="0">
            <a:spAutoFit/>
          </a:bodyPr>
          <a:lstStyle/>
          <a:p>
            <a:r>
              <a:rPr kumimoji="1" lang="ja-JP" altLang="en-US" b="1" dirty="0" smtClean="0">
                <a:solidFill>
                  <a:schemeClr val="bg1"/>
                </a:solidFill>
              </a:rPr>
              <a:t>１．２</a:t>
            </a:r>
            <a:endParaRPr kumimoji="1" lang="ja-JP" altLang="en-US" b="1" dirty="0">
              <a:solidFill>
                <a:schemeClr val="bg1"/>
              </a:solidFill>
            </a:endParaRPr>
          </a:p>
        </p:txBody>
      </p:sp>
      <p:sp>
        <p:nvSpPr>
          <p:cNvPr id="19" name="テキスト ボックス 18"/>
          <p:cNvSpPr txBox="1"/>
          <p:nvPr/>
        </p:nvSpPr>
        <p:spPr>
          <a:xfrm>
            <a:off x="8487123" y="1244180"/>
            <a:ext cx="326394" cy="369332"/>
          </a:xfrm>
          <a:prstGeom prst="rect">
            <a:avLst/>
          </a:prstGeom>
          <a:noFill/>
        </p:spPr>
        <p:txBody>
          <a:bodyPr wrap="square" rtlCol="0">
            <a:spAutoFit/>
          </a:bodyPr>
          <a:lstStyle/>
          <a:p>
            <a:r>
              <a:rPr kumimoji="1" lang="ja-JP" altLang="en-US" dirty="0" smtClean="0"/>
              <a:t>倍</a:t>
            </a:r>
            <a:endParaRPr kumimoji="1" lang="ja-JP" altLang="en-US" dirty="0"/>
          </a:p>
        </p:txBody>
      </p:sp>
      <p:sp>
        <p:nvSpPr>
          <p:cNvPr id="20" name="テキスト ボックス 19"/>
          <p:cNvSpPr txBox="1"/>
          <p:nvPr/>
        </p:nvSpPr>
        <p:spPr>
          <a:xfrm>
            <a:off x="1033028" y="1579189"/>
            <a:ext cx="4675800" cy="369332"/>
          </a:xfrm>
          <a:prstGeom prst="rect">
            <a:avLst/>
          </a:prstGeom>
          <a:noFill/>
        </p:spPr>
        <p:txBody>
          <a:bodyPr wrap="square" rtlCol="0">
            <a:spAutoFit/>
          </a:bodyPr>
          <a:lstStyle/>
          <a:p>
            <a:r>
              <a:rPr kumimoji="1" lang="ja-JP" altLang="en-US" dirty="0" smtClean="0"/>
              <a:t>の金額がもらえるからお得感があるよね。</a:t>
            </a:r>
            <a:endParaRPr kumimoji="1" lang="ja-JP" altLang="en-US" dirty="0"/>
          </a:p>
        </p:txBody>
      </p:sp>
      <p:sp>
        <p:nvSpPr>
          <p:cNvPr id="21" name="テキスト ボックス 20"/>
          <p:cNvSpPr txBox="1"/>
          <p:nvPr/>
        </p:nvSpPr>
        <p:spPr>
          <a:xfrm>
            <a:off x="6025275" y="2017729"/>
            <a:ext cx="941002" cy="369332"/>
          </a:xfrm>
          <a:prstGeom prst="rect">
            <a:avLst/>
          </a:prstGeom>
          <a:noFill/>
        </p:spPr>
        <p:txBody>
          <a:bodyPr wrap="square" rtlCol="0">
            <a:spAutoFit/>
          </a:bodyPr>
          <a:lstStyle/>
          <a:p>
            <a:r>
              <a:rPr kumimoji="1" lang="ja-JP" altLang="en-US" b="1" dirty="0" smtClean="0">
                <a:solidFill>
                  <a:schemeClr val="bg1"/>
                </a:solidFill>
              </a:rPr>
              <a:t>所得税</a:t>
            </a:r>
            <a:endParaRPr kumimoji="1" lang="ja-JP" altLang="en-US" b="1" dirty="0">
              <a:solidFill>
                <a:schemeClr val="bg1"/>
              </a:solidFill>
            </a:endParaRPr>
          </a:p>
        </p:txBody>
      </p:sp>
      <p:sp>
        <p:nvSpPr>
          <p:cNvPr id="22" name="テキスト ボックス 21"/>
          <p:cNvSpPr txBox="1"/>
          <p:nvPr/>
        </p:nvSpPr>
        <p:spPr>
          <a:xfrm>
            <a:off x="7108198" y="2060152"/>
            <a:ext cx="378790" cy="369332"/>
          </a:xfrm>
          <a:prstGeom prst="rect">
            <a:avLst/>
          </a:prstGeom>
          <a:noFill/>
        </p:spPr>
        <p:txBody>
          <a:bodyPr wrap="square" rtlCol="0">
            <a:spAutoFit/>
          </a:bodyPr>
          <a:lstStyle/>
          <a:p>
            <a:r>
              <a:rPr kumimoji="1" lang="ja-JP" altLang="en-US" dirty="0" smtClean="0"/>
              <a:t>や</a:t>
            </a:r>
            <a:endParaRPr kumimoji="1" lang="ja-JP" altLang="en-US" dirty="0"/>
          </a:p>
        </p:txBody>
      </p:sp>
      <p:sp>
        <p:nvSpPr>
          <p:cNvPr id="24" name="正方形/長方形 23"/>
          <p:cNvSpPr/>
          <p:nvPr/>
        </p:nvSpPr>
        <p:spPr>
          <a:xfrm>
            <a:off x="7671097" y="1957340"/>
            <a:ext cx="1071952"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729460" y="2017729"/>
            <a:ext cx="979223" cy="369332"/>
          </a:xfrm>
          <a:prstGeom prst="rect">
            <a:avLst/>
          </a:prstGeom>
          <a:noFill/>
        </p:spPr>
        <p:txBody>
          <a:bodyPr wrap="square" rtlCol="0">
            <a:spAutoFit/>
          </a:bodyPr>
          <a:lstStyle/>
          <a:p>
            <a:r>
              <a:rPr kumimoji="1" lang="ja-JP" altLang="en-US" b="1" dirty="0" smtClean="0">
                <a:solidFill>
                  <a:schemeClr val="bg1"/>
                </a:solidFill>
              </a:rPr>
              <a:t>住民税</a:t>
            </a:r>
            <a:endParaRPr kumimoji="1" lang="ja-JP" altLang="en-US" b="1" dirty="0">
              <a:solidFill>
                <a:schemeClr val="bg1"/>
              </a:solidFill>
            </a:endParaRPr>
          </a:p>
        </p:txBody>
      </p:sp>
      <p:sp>
        <p:nvSpPr>
          <p:cNvPr id="25" name="テキスト ボックス 24"/>
          <p:cNvSpPr txBox="1"/>
          <p:nvPr/>
        </p:nvSpPr>
        <p:spPr>
          <a:xfrm>
            <a:off x="1054136" y="2455014"/>
            <a:ext cx="1291424" cy="369332"/>
          </a:xfrm>
          <a:prstGeom prst="rect">
            <a:avLst/>
          </a:prstGeom>
          <a:noFill/>
        </p:spPr>
        <p:txBody>
          <a:bodyPr wrap="square" rtlCol="0">
            <a:spAutoFit/>
          </a:bodyPr>
          <a:lstStyle/>
          <a:p>
            <a:r>
              <a:rPr kumimoji="1" lang="ja-JP" altLang="en-US" dirty="0" smtClean="0"/>
              <a:t>も増えるし、</a:t>
            </a:r>
            <a:endParaRPr kumimoji="1" lang="ja-JP" altLang="en-US" dirty="0"/>
          </a:p>
        </p:txBody>
      </p:sp>
      <p:sp>
        <p:nvSpPr>
          <p:cNvPr id="27" name="正方形/長方形 26"/>
          <p:cNvSpPr/>
          <p:nvPr/>
        </p:nvSpPr>
        <p:spPr>
          <a:xfrm>
            <a:off x="2399863" y="2414804"/>
            <a:ext cx="1705074"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537303" y="2447032"/>
            <a:ext cx="1567634" cy="369332"/>
          </a:xfrm>
          <a:prstGeom prst="rect">
            <a:avLst/>
          </a:prstGeom>
          <a:noFill/>
        </p:spPr>
        <p:txBody>
          <a:bodyPr wrap="square" rtlCol="0">
            <a:spAutoFit/>
          </a:bodyPr>
          <a:lstStyle/>
          <a:p>
            <a:r>
              <a:rPr kumimoji="1" lang="ja-JP" altLang="en-US" b="1" dirty="0" smtClean="0">
                <a:solidFill>
                  <a:schemeClr val="bg1"/>
                </a:solidFill>
              </a:rPr>
              <a:t>社会保険料</a:t>
            </a:r>
            <a:endParaRPr kumimoji="1" lang="ja-JP" altLang="en-US" b="1" dirty="0">
              <a:solidFill>
                <a:schemeClr val="bg1"/>
              </a:solidFill>
            </a:endParaRPr>
          </a:p>
        </p:txBody>
      </p:sp>
      <p:sp>
        <p:nvSpPr>
          <p:cNvPr id="29" name="テキスト ボックス 28"/>
          <p:cNvSpPr txBox="1"/>
          <p:nvPr/>
        </p:nvSpPr>
        <p:spPr>
          <a:xfrm>
            <a:off x="4137530" y="2455212"/>
            <a:ext cx="3402682" cy="369332"/>
          </a:xfrm>
          <a:prstGeom prst="rect">
            <a:avLst/>
          </a:prstGeom>
          <a:noFill/>
        </p:spPr>
        <p:txBody>
          <a:bodyPr wrap="square" rtlCol="0">
            <a:spAutoFit/>
          </a:bodyPr>
          <a:lstStyle/>
          <a:p>
            <a:r>
              <a:rPr kumimoji="1" lang="ja-JP" altLang="en-US" dirty="0" smtClean="0"/>
              <a:t>算出の対象にもなるんだ。</a:t>
            </a:r>
            <a:endParaRPr kumimoji="1" lang="ja-JP" altLang="en-US" dirty="0"/>
          </a:p>
        </p:txBody>
      </p:sp>
      <p:sp>
        <p:nvSpPr>
          <p:cNvPr id="44" name="テキスト ボックス 43"/>
          <p:cNvSpPr txBox="1"/>
          <p:nvPr/>
        </p:nvSpPr>
        <p:spPr>
          <a:xfrm>
            <a:off x="6213247" y="5453413"/>
            <a:ext cx="2816406" cy="369332"/>
          </a:xfrm>
          <a:prstGeom prst="rect">
            <a:avLst/>
          </a:prstGeom>
          <a:noFill/>
        </p:spPr>
        <p:txBody>
          <a:bodyPr wrap="square" rtlCol="0" anchor="ctr">
            <a:spAutoFit/>
          </a:bodyPr>
          <a:lstStyle/>
          <a:p>
            <a:r>
              <a:rPr kumimoji="1" lang="ja-JP" altLang="en-US" dirty="0" smtClean="0"/>
              <a:t>　回、チャンスがあるので、</a:t>
            </a:r>
            <a:endParaRPr kumimoji="1" lang="ja-JP" altLang="en-US" dirty="0"/>
          </a:p>
        </p:txBody>
      </p:sp>
      <p:sp>
        <p:nvSpPr>
          <p:cNvPr id="47" name="正方形/長方形 46"/>
          <p:cNvSpPr/>
          <p:nvPr/>
        </p:nvSpPr>
        <p:spPr>
          <a:xfrm>
            <a:off x="5580111" y="5440183"/>
            <a:ext cx="661660" cy="346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71355" y="5813247"/>
            <a:ext cx="6499742" cy="369332"/>
          </a:xfrm>
          <a:prstGeom prst="rect">
            <a:avLst/>
          </a:prstGeom>
          <a:noFill/>
        </p:spPr>
        <p:txBody>
          <a:bodyPr wrap="square" rtlCol="0">
            <a:spAutoFit/>
          </a:bodyPr>
          <a:lstStyle/>
          <a:p>
            <a:r>
              <a:rPr kumimoji="1" lang="ja-JP" altLang="en-US" dirty="0" smtClean="0"/>
              <a:t>社内文書の案内に従って、手続きするといいよ。</a:t>
            </a:r>
            <a:endParaRPr kumimoji="1" lang="ja-JP" altLang="en-US" dirty="0"/>
          </a:p>
        </p:txBody>
      </p:sp>
      <p:pic>
        <p:nvPicPr>
          <p:cNvPr id="10" name="Picture 2" descr="D:\Users\9206814\AppData\Local\Microsoft\Windows\Temporary Internet Files\Content.IE5\WDL5YBNY\lgi01c201405300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077" y="260648"/>
            <a:ext cx="749171" cy="4633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497" y="252596"/>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descr="D:\Users\9206814\AppData\Local\Microsoft\Windows\Temporary Internet Files\Content.IE5\WDL5YBNY\lgi01c201405300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15" y="1319351"/>
            <a:ext cx="580061" cy="5196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96" y="2105153"/>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descr="D:\Users\9206814\AppData\Local\Microsoft\Windows\Temporary Internet Files\Content.IE5\WDL5YBNY\lgi01c2014053006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277" y="3004167"/>
            <a:ext cx="580061" cy="536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D:\Users\9206814\AppData\Local\Microsoft\Windows\Temporary Internet Files\Content.IE5\WDL5YBNY\lgi01c2014053006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9" y="4713399"/>
            <a:ext cx="580061" cy="53683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9" y="3938572"/>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9" y="5504570"/>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descr="D:\Users\9206814\AppData\Local\Microsoft\Windows\Temporary Internet Files\Content.IE5\WDL5YBNY\lgi01c2014053006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014" y="6214394"/>
            <a:ext cx="580061" cy="53683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5745265" y="5426301"/>
            <a:ext cx="341760" cy="369332"/>
          </a:xfrm>
          <a:prstGeom prst="rect">
            <a:avLst/>
          </a:prstGeom>
          <a:noFill/>
        </p:spPr>
        <p:txBody>
          <a:bodyPr wrap="none" rtlCol="0">
            <a:spAutoFit/>
          </a:bodyPr>
          <a:lstStyle/>
          <a:p>
            <a:r>
              <a:rPr kumimoji="1" lang="ja-JP" altLang="en-US" b="1" dirty="0" smtClean="0">
                <a:solidFill>
                  <a:schemeClr val="bg1"/>
                </a:solidFill>
              </a:rPr>
              <a:t>１</a:t>
            </a:r>
            <a:endParaRPr kumimoji="1" lang="ja-JP" altLang="en-US" b="1" dirty="0">
              <a:solidFill>
                <a:schemeClr val="bg1"/>
              </a:solidFill>
            </a:endParaRPr>
          </a:p>
        </p:txBody>
      </p:sp>
    </p:spTree>
    <p:extLst>
      <p:ext uri="{BB962C8B-B14F-4D97-AF65-F5344CB8AC3E}">
        <p14:creationId xmlns:p14="http://schemas.microsoft.com/office/powerpoint/2010/main" val="5726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14"/>
                                        </p:tgtEl>
                                        <p:attrNameLst>
                                          <p:attrName>style.color</p:attrName>
                                        </p:attrNameLst>
                                      </p:cBhvr>
                                      <p:to>
                                        <a:srgbClr val="FF0000"/>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21"/>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23"/>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28"/>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1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p:bldP spid="21" grpId="1"/>
      <p:bldP spid="23" grpId="0"/>
      <p:bldP spid="23" grpId="1"/>
      <p:bldP spid="28" grpId="0"/>
      <p:bldP spid="28" grpId="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484221" y="6417450"/>
            <a:ext cx="413231" cy="365125"/>
          </a:xfrm>
        </p:spPr>
        <p:txBody>
          <a:bodyPr/>
          <a:lstStyle/>
          <a:p>
            <a:fld id="{76480B9C-8944-4653-AA27-544BC35274F5}" type="slidenum">
              <a:rPr kumimoji="1" lang="ja-JP" altLang="en-US" smtClean="0"/>
              <a:t>7</a:t>
            </a:fld>
            <a:endParaRPr kumimoji="1" lang="ja-JP" altLang="en-US" dirty="0"/>
          </a:p>
        </p:txBody>
      </p:sp>
      <p:sp>
        <p:nvSpPr>
          <p:cNvPr id="5" name="テキスト ボックス 4"/>
          <p:cNvSpPr txBox="1"/>
          <p:nvPr/>
        </p:nvSpPr>
        <p:spPr>
          <a:xfrm>
            <a:off x="395536" y="404664"/>
            <a:ext cx="8208912" cy="923330"/>
          </a:xfrm>
          <a:prstGeom prst="rect">
            <a:avLst/>
          </a:prstGeom>
          <a:noFill/>
        </p:spPr>
        <p:txBody>
          <a:bodyPr wrap="square" rtlCol="0">
            <a:spAutoFit/>
          </a:bodyPr>
          <a:lstStyle/>
          <a:p>
            <a:r>
              <a:rPr kumimoji="1" lang="en-US" altLang="ja-JP" b="1" dirty="0" smtClean="0"/>
              <a:t>【</a:t>
            </a:r>
            <a:r>
              <a:rPr kumimoji="1" lang="ja-JP" altLang="en-US" b="1" dirty="0" smtClean="0"/>
              <a:t>設問３</a:t>
            </a:r>
            <a:r>
              <a:rPr kumimoji="1" lang="en-US" altLang="ja-JP" b="1" dirty="0" smtClean="0"/>
              <a:t>】</a:t>
            </a:r>
          </a:p>
          <a:p>
            <a:r>
              <a:rPr kumimoji="1" lang="ja-JP" altLang="en-US" b="1" dirty="0" smtClean="0"/>
              <a:t>キャッシュバランス年金（ＣＢ年金）に関する内容として、正しいものには</a:t>
            </a:r>
            <a:r>
              <a:rPr kumimoji="1" lang="ja-JP" altLang="en-US" b="1" dirty="0" smtClean="0">
                <a:solidFill>
                  <a:srgbClr val="FF0000"/>
                </a:solidFill>
              </a:rPr>
              <a:t>〇</a:t>
            </a:r>
            <a:r>
              <a:rPr kumimoji="1" lang="ja-JP" altLang="en-US" b="1" dirty="0" smtClean="0"/>
              <a:t>を、誤っているものには、</a:t>
            </a:r>
            <a:r>
              <a:rPr kumimoji="1" lang="en-US" altLang="ja-JP" b="1" dirty="0" smtClean="0">
                <a:solidFill>
                  <a:srgbClr val="FF0000"/>
                </a:solidFill>
              </a:rPr>
              <a:t>×</a:t>
            </a:r>
            <a:r>
              <a:rPr kumimoji="1" lang="ja-JP" altLang="en-US" b="1" dirty="0" smtClean="0"/>
              <a:t>をつけてください。　</a:t>
            </a:r>
            <a:endParaRPr kumimoji="1" lang="ja-JP" altLang="en-US" b="1" dirty="0"/>
          </a:p>
        </p:txBody>
      </p:sp>
      <p:sp>
        <p:nvSpPr>
          <p:cNvPr id="6" name="テキスト ボックス 5"/>
          <p:cNvSpPr txBox="1"/>
          <p:nvPr/>
        </p:nvSpPr>
        <p:spPr>
          <a:xfrm>
            <a:off x="505241" y="1581723"/>
            <a:ext cx="7704856" cy="369332"/>
          </a:xfrm>
          <a:prstGeom prst="rect">
            <a:avLst/>
          </a:prstGeom>
          <a:noFill/>
        </p:spPr>
        <p:txBody>
          <a:bodyPr wrap="square" rtlCol="0">
            <a:spAutoFit/>
          </a:bodyPr>
          <a:lstStyle/>
          <a:p>
            <a:r>
              <a:rPr kumimoji="1" lang="ja-JP" altLang="en-US" dirty="0" smtClean="0"/>
              <a:t>１．一度ＣＢ年金に加入しても、前払い退職金（給与受取）に戻すことができる。</a:t>
            </a:r>
            <a:endParaRPr kumimoji="1" lang="ja-JP" altLang="en-US" dirty="0"/>
          </a:p>
        </p:txBody>
      </p:sp>
      <p:sp>
        <p:nvSpPr>
          <p:cNvPr id="7" name="テキスト ボックス 6"/>
          <p:cNvSpPr txBox="1"/>
          <p:nvPr/>
        </p:nvSpPr>
        <p:spPr>
          <a:xfrm>
            <a:off x="480000" y="2589835"/>
            <a:ext cx="4824536" cy="369332"/>
          </a:xfrm>
          <a:prstGeom prst="rect">
            <a:avLst/>
          </a:prstGeom>
          <a:noFill/>
        </p:spPr>
        <p:txBody>
          <a:bodyPr wrap="square" rtlCol="0">
            <a:spAutoFit/>
          </a:bodyPr>
          <a:lstStyle/>
          <a:p>
            <a:r>
              <a:rPr kumimoji="1" lang="ja-JP" altLang="en-US" dirty="0" smtClean="0"/>
              <a:t>２．年金での受取方法は、有期年金のみである。</a:t>
            </a:r>
            <a:endParaRPr kumimoji="1" lang="ja-JP" altLang="en-US" dirty="0"/>
          </a:p>
        </p:txBody>
      </p:sp>
      <p:sp>
        <p:nvSpPr>
          <p:cNvPr id="8" name="テキスト ボックス 7"/>
          <p:cNvSpPr txBox="1"/>
          <p:nvPr/>
        </p:nvSpPr>
        <p:spPr>
          <a:xfrm>
            <a:off x="478930" y="3646303"/>
            <a:ext cx="5400600" cy="369332"/>
          </a:xfrm>
          <a:prstGeom prst="rect">
            <a:avLst/>
          </a:prstGeom>
          <a:noFill/>
        </p:spPr>
        <p:txBody>
          <a:bodyPr wrap="square" rtlCol="0">
            <a:spAutoFit/>
          </a:bodyPr>
          <a:lstStyle/>
          <a:p>
            <a:r>
              <a:rPr kumimoji="1" lang="ja-JP" altLang="en-US" dirty="0" smtClean="0"/>
              <a:t>３．利息付与率（加入者）は、市中金利と同一である。</a:t>
            </a:r>
            <a:endParaRPr kumimoji="1" lang="ja-JP" altLang="en-US" dirty="0"/>
          </a:p>
        </p:txBody>
      </p:sp>
      <p:sp>
        <p:nvSpPr>
          <p:cNvPr id="9" name="テキスト ボックス 8"/>
          <p:cNvSpPr txBox="1"/>
          <p:nvPr/>
        </p:nvSpPr>
        <p:spPr>
          <a:xfrm>
            <a:off x="478928" y="4773923"/>
            <a:ext cx="7326777" cy="369332"/>
          </a:xfrm>
          <a:prstGeom prst="rect">
            <a:avLst/>
          </a:prstGeom>
          <a:noFill/>
        </p:spPr>
        <p:txBody>
          <a:bodyPr wrap="square" rtlCol="0">
            <a:spAutoFit/>
          </a:bodyPr>
          <a:lstStyle/>
          <a:p>
            <a:r>
              <a:rPr kumimoji="1" lang="ja-JP" altLang="en-US" dirty="0" smtClean="0"/>
              <a:t>４．毎月の会社拠出額は、各人の基本給ではなく、等級を基準としている。</a:t>
            </a:r>
            <a:endParaRPr kumimoji="1" lang="ja-JP" altLang="en-US" dirty="0"/>
          </a:p>
        </p:txBody>
      </p:sp>
      <p:sp>
        <p:nvSpPr>
          <p:cNvPr id="10" name="テキスト ボックス 9"/>
          <p:cNvSpPr txBox="1"/>
          <p:nvPr/>
        </p:nvSpPr>
        <p:spPr>
          <a:xfrm>
            <a:off x="481603" y="5661248"/>
            <a:ext cx="7324103" cy="369332"/>
          </a:xfrm>
          <a:prstGeom prst="rect">
            <a:avLst/>
          </a:prstGeom>
          <a:noFill/>
        </p:spPr>
        <p:txBody>
          <a:bodyPr wrap="square" rtlCol="0">
            <a:spAutoFit/>
          </a:bodyPr>
          <a:lstStyle/>
          <a:p>
            <a:r>
              <a:rPr kumimoji="1" lang="ja-JP" altLang="en-US" dirty="0" smtClean="0"/>
              <a:t>５．定年退職時には、必ず、年金か一時金として受け取る資産残高がある。</a:t>
            </a:r>
            <a:endParaRPr kumimoji="1" lang="ja-JP" altLang="en-US" dirty="0"/>
          </a:p>
        </p:txBody>
      </p:sp>
      <p:sp>
        <p:nvSpPr>
          <p:cNvPr id="2" name="正方形/長方形 1"/>
          <p:cNvSpPr/>
          <p:nvPr/>
        </p:nvSpPr>
        <p:spPr>
          <a:xfrm>
            <a:off x="8210097" y="1536951"/>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364088" y="2589835"/>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53843" y="3622764"/>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922012" y="4762514"/>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908157" y="5639708"/>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292129" y="1577035"/>
            <a:ext cx="360040"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5" name="テキスト ボックス 14"/>
          <p:cNvSpPr txBox="1"/>
          <p:nvPr/>
        </p:nvSpPr>
        <p:spPr>
          <a:xfrm>
            <a:off x="5424709" y="2636912"/>
            <a:ext cx="454821"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6" name="テキスト ボックス 15"/>
          <p:cNvSpPr txBox="1"/>
          <p:nvPr/>
        </p:nvSpPr>
        <p:spPr>
          <a:xfrm>
            <a:off x="5930965" y="3669841"/>
            <a:ext cx="498942"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7" name="テキスト ボックス 16"/>
          <p:cNvSpPr txBox="1"/>
          <p:nvPr/>
        </p:nvSpPr>
        <p:spPr>
          <a:xfrm>
            <a:off x="7980165" y="4786052"/>
            <a:ext cx="418741" cy="369332"/>
          </a:xfrm>
          <a:prstGeom prst="rect">
            <a:avLst/>
          </a:prstGeom>
          <a:noFill/>
        </p:spPr>
        <p:txBody>
          <a:bodyPr wrap="square" rtlCol="0">
            <a:spAutoFit/>
          </a:bodyPr>
          <a:lstStyle/>
          <a:p>
            <a:r>
              <a:rPr kumimoji="1" lang="ja-JP" altLang="en-US" b="1" dirty="0" smtClean="0">
                <a:solidFill>
                  <a:schemeClr val="bg1"/>
                </a:solidFill>
              </a:rPr>
              <a:t>○</a:t>
            </a:r>
            <a:endParaRPr kumimoji="1" lang="ja-JP" altLang="en-US" b="1" dirty="0">
              <a:solidFill>
                <a:schemeClr val="bg1"/>
              </a:solidFill>
            </a:endParaRPr>
          </a:p>
        </p:txBody>
      </p:sp>
      <p:sp>
        <p:nvSpPr>
          <p:cNvPr id="18" name="テキスト ボックス 17"/>
          <p:cNvSpPr txBox="1"/>
          <p:nvPr/>
        </p:nvSpPr>
        <p:spPr>
          <a:xfrm>
            <a:off x="7980165" y="5686785"/>
            <a:ext cx="432048"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9" name="テキスト ボックス 18"/>
          <p:cNvSpPr txBox="1"/>
          <p:nvPr/>
        </p:nvSpPr>
        <p:spPr>
          <a:xfrm>
            <a:off x="799811" y="2002157"/>
            <a:ext cx="7473758" cy="369332"/>
          </a:xfrm>
          <a:prstGeom prst="rect">
            <a:avLst/>
          </a:prstGeom>
          <a:noFill/>
        </p:spPr>
        <p:txBody>
          <a:bodyPr wrap="square" rtlCol="0">
            <a:spAutoFit/>
          </a:bodyPr>
          <a:lstStyle/>
          <a:p>
            <a:r>
              <a:rPr kumimoji="1" lang="ja-JP" altLang="en-US" b="1" dirty="0" smtClean="0">
                <a:solidFill>
                  <a:schemeClr val="bg1"/>
                </a:solidFill>
              </a:rPr>
              <a:t>一度年金に加入すると、前払い退職金（給与受取）に戻すことはできません。</a:t>
            </a:r>
            <a:endParaRPr kumimoji="1" lang="ja-JP" altLang="en-US" b="1" dirty="0">
              <a:solidFill>
                <a:schemeClr val="bg1"/>
              </a:solidFill>
            </a:endParaRPr>
          </a:p>
        </p:txBody>
      </p:sp>
      <p:sp>
        <p:nvSpPr>
          <p:cNvPr id="20" name="テキスト ボックス 19"/>
          <p:cNvSpPr txBox="1"/>
          <p:nvPr/>
        </p:nvSpPr>
        <p:spPr>
          <a:xfrm>
            <a:off x="795945" y="3129479"/>
            <a:ext cx="6624736" cy="369332"/>
          </a:xfrm>
          <a:prstGeom prst="rect">
            <a:avLst/>
          </a:prstGeom>
          <a:noFill/>
        </p:spPr>
        <p:txBody>
          <a:bodyPr wrap="square" rtlCol="0">
            <a:spAutoFit/>
          </a:bodyPr>
          <a:lstStyle/>
          <a:p>
            <a:r>
              <a:rPr kumimoji="1" lang="ja-JP" altLang="en-US" b="1" dirty="0" smtClean="0">
                <a:solidFill>
                  <a:schemeClr val="bg1"/>
                </a:solidFill>
              </a:rPr>
              <a:t>１８年保証付終身年金と有期年金が５０％ずつ選択できます。</a:t>
            </a:r>
            <a:endParaRPr kumimoji="1" lang="ja-JP" altLang="en-US" b="1" dirty="0">
              <a:solidFill>
                <a:schemeClr val="bg1"/>
              </a:solidFill>
            </a:endParaRPr>
          </a:p>
        </p:txBody>
      </p:sp>
      <p:sp>
        <p:nvSpPr>
          <p:cNvPr id="21" name="テキスト ボックス 20"/>
          <p:cNvSpPr txBox="1"/>
          <p:nvPr/>
        </p:nvSpPr>
        <p:spPr>
          <a:xfrm>
            <a:off x="769840" y="4080515"/>
            <a:ext cx="7675543" cy="646331"/>
          </a:xfrm>
          <a:prstGeom prst="rect">
            <a:avLst/>
          </a:prstGeom>
          <a:noFill/>
        </p:spPr>
        <p:txBody>
          <a:bodyPr wrap="square" rtlCol="0">
            <a:spAutoFit/>
          </a:bodyPr>
          <a:lstStyle/>
          <a:p>
            <a:r>
              <a:rPr kumimoji="1" lang="ja-JP" altLang="en-US" b="1" dirty="0" smtClean="0">
                <a:solidFill>
                  <a:schemeClr val="bg1"/>
                </a:solidFill>
                <a:latin typeface="+mn-ea"/>
              </a:rPr>
              <a:t>１０年国債応募者利回り過去５年平均値に</a:t>
            </a:r>
            <a:r>
              <a:rPr kumimoji="1" lang="ja-JP" altLang="en-US" b="1" u="sng" dirty="0" smtClean="0">
                <a:solidFill>
                  <a:schemeClr val="bg1"/>
                </a:solidFill>
                <a:latin typeface="+mn-ea"/>
              </a:rPr>
              <a:t>０．５</a:t>
            </a:r>
            <a:r>
              <a:rPr kumimoji="1" lang="en-US" altLang="ja-JP" b="1" u="sng" dirty="0" smtClean="0">
                <a:solidFill>
                  <a:schemeClr val="bg1"/>
                </a:solidFill>
                <a:latin typeface="+mn-ea"/>
              </a:rPr>
              <a:t>%</a:t>
            </a:r>
            <a:r>
              <a:rPr kumimoji="1" lang="ja-JP" altLang="en-US" b="1" u="sng" dirty="0" smtClean="0">
                <a:solidFill>
                  <a:schemeClr val="bg1"/>
                </a:solidFill>
                <a:latin typeface="+mn-ea"/>
              </a:rPr>
              <a:t>が上乗せ</a:t>
            </a:r>
            <a:r>
              <a:rPr kumimoji="1" lang="ja-JP" altLang="en-US" b="1" dirty="0" smtClean="0">
                <a:solidFill>
                  <a:schemeClr val="bg1"/>
                </a:solidFill>
                <a:latin typeface="+mn-ea"/>
              </a:rPr>
              <a:t>されています。</a:t>
            </a:r>
            <a:endParaRPr kumimoji="1" lang="en-US" altLang="ja-JP" b="1" dirty="0" smtClean="0">
              <a:solidFill>
                <a:schemeClr val="bg1"/>
              </a:solidFill>
              <a:latin typeface="+mn-ea"/>
            </a:endParaRPr>
          </a:p>
          <a:p>
            <a:r>
              <a:rPr lang="ja-JP" altLang="en-US" b="1" dirty="0" smtClean="0">
                <a:solidFill>
                  <a:schemeClr val="bg1"/>
                </a:solidFill>
                <a:latin typeface="+mn-ea"/>
              </a:rPr>
              <a:t>平成２８年度 ： ０．７３５％　＋　０．５％　＝　</a:t>
            </a:r>
            <a:r>
              <a:rPr lang="ja-JP" altLang="en-US" b="1" u="sng" dirty="0" smtClean="0">
                <a:solidFill>
                  <a:schemeClr val="bg1"/>
                </a:solidFill>
                <a:latin typeface="+mn-ea"/>
              </a:rPr>
              <a:t>１．３％</a:t>
            </a:r>
            <a:r>
              <a:rPr lang="ja-JP" altLang="en-US" b="1" dirty="0" smtClean="0">
                <a:solidFill>
                  <a:schemeClr val="bg1"/>
                </a:solidFill>
                <a:latin typeface="+mn-ea"/>
              </a:rPr>
              <a:t>　（０</a:t>
            </a:r>
            <a:r>
              <a:rPr lang="en-US" altLang="ja-JP" b="1" dirty="0" smtClean="0">
                <a:solidFill>
                  <a:schemeClr val="bg1"/>
                </a:solidFill>
                <a:latin typeface="+mn-ea"/>
              </a:rPr>
              <a:t>.</a:t>
            </a:r>
            <a:r>
              <a:rPr lang="ja-JP" altLang="en-US" b="1" dirty="0" smtClean="0">
                <a:solidFill>
                  <a:schemeClr val="bg1"/>
                </a:solidFill>
                <a:latin typeface="+mn-ea"/>
              </a:rPr>
              <a:t>１</a:t>
            </a:r>
            <a:r>
              <a:rPr lang="en-US" altLang="ja-JP" b="1" dirty="0" smtClean="0">
                <a:solidFill>
                  <a:schemeClr val="bg1"/>
                </a:solidFill>
                <a:latin typeface="+mn-ea"/>
              </a:rPr>
              <a:t>%</a:t>
            </a:r>
            <a:r>
              <a:rPr lang="ja-JP" altLang="en-US" b="1" dirty="0" smtClean="0">
                <a:solidFill>
                  <a:schemeClr val="bg1"/>
                </a:solidFill>
                <a:latin typeface="+mn-ea"/>
              </a:rPr>
              <a:t>未満切り上げ）</a:t>
            </a:r>
            <a:endParaRPr kumimoji="1" lang="ja-JP" altLang="en-US" b="1" dirty="0">
              <a:solidFill>
                <a:schemeClr val="bg1"/>
              </a:solidFill>
              <a:latin typeface="+mn-ea"/>
            </a:endParaRPr>
          </a:p>
        </p:txBody>
      </p:sp>
      <p:sp>
        <p:nvSpPr>
          <p:cNvPr id="22" name="テキスト ボックス 21"/>
          <p:cNvSpPr txBox="1"/>
          <p:nvPr/>
        </p:nvSpPr>
        <p:spPr>
          <a:xfrm>
            <a:off x="766445" y="6158451"/>
            <a:ext cx="7808503" cy="646331"/>
          </a:xfrm>
          <a:prstGeom prst="rect">
            <a:avLst/>
          </a:prstGeom>
          <a:noFill/>
        </p:spPr>
        <p:txBody>
          <a:bodyPr wrap="square" rtlCol="0">
            <a:spAutoFit/>
          </a:bodyPr>
          <a:lstStyle/>
          <a:p>
            <a:r>
              <a:rPr kumimoji="1" lang="ja-JP" altLang="en-US" b="1" dirty="0" smtClean="0">
                <a:solidFill>
                  <a:schemeClr val="bg1"/>
                </a:solidFill>
              </a:rPr>
              <a:t>前払い退職金として給与で受け取り続けた場合は、定年退職時にＣＢ年金の資産残高はありません。</a:t>
            </a:r>
            <a:endParaRPr kumimoji="1" lang="ja-JP" altLang="en-US" b="1" dirty="0">
              <a:solidFill>
                <a:schemeClr val="bg1"/>
              </a:solidFill>
            </a:endParaRPr>
          </a:p>
        </p:txBody>
      </p:sp>
      <p:sp>
        <p:nvSpPr>
          <p:cNvPr id="23" name="テキスト ボックス 22"/>
          <p:cNvSpPr txBox="1"/>
          <p:nvPr/>
        </p:nvSpPr>
        <p:spPr>
          <a:xfrm>
            <a:off x="814023" y="5224951"/>
            <a:ext cx="6264696" cy="369332"/>
          </a:xfrm>
          <a:prstGeom prst="rect">
            <a:avLst/>
          </a:prstGeom>
          <a:noFill/>
        </p:spPr>
        <p:txBody>
          <a:bodyPr wrap="square" rtlCol="0">
            <a:spAutoFit/>
          </a:bodyPr>
          <a:lstStyle/>
          <a:p>
            <a:r>
              <a:rPr kumimoji="1" lang="ja-JP" altLang="en-US" b="1" dirty="0" smtClean="0">
                <a:solidFill>
                  <a:schemeClr val="bg1"/>
                </a:solidFill>
              </a:rPr>
              <a:t>各人の等級によって、あらかじめ決まっています。</a:t>
            </a:r>
            <a:endParaRPr kumimoji="1" lang="ja-JP" altLang="en-US" b="1" dirty="0">
              <a:solidFill>
                <a:schemeClr val="bg1"/>
              </a:solidFill>
            </a:endParaRPr>
          </a:p>
        </p:txBody>
      </p:sp>
    </p:spTree>
    <p:extLst>
      <p:ext uri="{BB962C8B-B14F-4D97-AF65-F5344CB8AC3E}">
        <p14:creationId xmlns:p14="http://schemas.microsoft.com/office/powerpoint/2010/main" val="15154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3"/>
                                        </p:tgtEl>
                                        <p:attrNameLst>
                                          <p:attrName>style.color</p:attrName>
                                        </p:attrNameLst>
                                      </p:cBhvr>
                                      <p:to>
                                        <a:srgbClr val="FF0000"/>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19"/>
                                        </p:tgtEl>
                                        <p:attrNameLst>
                                          <p:attrName>style.color</p:attrName>
                                        </p:attrNameLst>
                                      </p:cBhvr>
                                      <p:to>
                                        <a:srgbClr val="FF3300"/>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15"/>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20"/>
                                        </p:tgtEl>
                                        <p:attrNameLst>
                                          <p:attrName>style.color</p:attrName>
                                        </p:attrNameLst>
                                      </p:cBhvr>
                                      <p:to>
                                        <a:srgbClr val="FF33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16"/>
                                        </p:tgtEl>
                                        <p:attrNameLst>
                                          <p:attrName>style.color</p:attrName>
                                        </p:attrNameLst>
                                      </p:cBhvr>
                                      <p:to>
                                        <a:srgbClr val="FF0000"/>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21"/>
                                        </p:tgtEl>
                                        <p:attrNameLst>
                                          <p:attrName>style.color</p:attrName>
                                        </p:attrNameLst>
                                      </p:cBhvr>
                                      <p:to>
                                        <a:srgbClr val="FF3300"/>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3" presetClass="emph" presetSubtype="2" fill="hold" grpId="1" nodeType="withEffect">
                                  <p:stCondLst>
                                    <p:cond delay="0"/>
                                  </p:stCondLst>
                                  <p:childTnLst>
                                    <p:animClr clrSpc="rgb" dir="cw">
                                      <p:cBhvr override="childStyle">
                                        <p:cTn id="51" dur="500" fill="hold"/>
                                        <p:tgtEl>
                                          <p:spTgt spid="17"/>
                                        </p:tgtEl>
                                        <p:attrNameLst>
                                          <p:attrName>style.color</p:attrName>
                                        </p:attrNameLst>
                                      </p:cBhvr>
                                      <p:to>
                                        <a:srgbClr val="FF0000"/>
                                      </p:to>
                                    </p:animClr>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3" presetClass="emph" presetSubtype="2" fill="hold" grpId="1" nodeType="withEffect">
                                  <p:stCondLst>
                                    <p:cond delay="0"/>
                                  </p:stCondLst>
                                  <p:childTnLst>
                                    <p:animClr clrSpc="rgb" dir="cw">
                                      <p:cBhvr override="childStyle">
                                        <p:cTn id="58" dur="500" fill="hold"/>
                                        <p:tgtEl>
                                          <p:spTgt spid="23"/>
                                        </p:tgtEl>
                                        <p:attrNameLst>
                                          <p:attrName>style.color</p:attrName>
                                        </p:attrNameLst>
                                      </p:cBhvr>
                                      <p:to>
                                        <a:srgbClr val="FF3300"/>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3" presetClass="emph" presetSubtype="2" fill="hold" grpId="1" nodeType="withEffect">
                                  <p:stCondLst>
                                    <p:cond delay="0"/>
                                  </p:stCondLst>
                                  <p:childTnLst>
                                    <p:animClr clrSpc="rgb" dir="cw">
                                      <p:cBhvr override="childStyle">
                                        <p:cTn id="65" dur="500" fill="hold"/>
                                        <p:tgtEl>
                                          <p:spTgt spid="18"/>
                                        </p:tgtEl>
                                        <p:attrNameLst>
                                          <p:attrName>style.color</p:attrName>
                                        </p:attrNameLst>
                                      </p:cBhvr>
                                      <p:to>
                                        <a:srgbClr val="FF0000"/>
                                      </p:to>
                                    </p:animClr>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3" presetClass="emph" presetSubtype="2" fill="hold" grpId="1" nodeType="withEffect">
                                  <p:stCondLst>
                                    <p:cond delay="0"/>
                                  </p:stCondLst>
                                  <p:childTnLst>
                                    <p:animClr clrSpc="rgb" dir="cw">
                                      <p:cBhvr override="childStyle">
                                        <p:cTn id="72" dur="500" fill="hold"/>
                                        <p:tgtEl>
                                          <p:spTgt spid="22"/>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79712" y="481721"/>
            <a:ext cx="5688632" cy="1200329"/>
          </a:xfrm>
          <a:prstGeom prst="rect">
            <a:avLst/>
          </a:prstGeom>
          <a:noFill/>
        </p:spPr>
        <p:txBody>
          <a:bodyPr wrap="square" rtlCol="0">
            <a:spAutoFit/>
          </a:bodyPr>
          <a:lstStyle/>
          <a:p>
            <a:r>
              <a:rPr kumimoji="1" lang="ja-JP" altLang="en-US" sz="5400" dirty="0" smtClean="0">
                <a:latin typeface="+mj-ea"/>
                <a:ea typeface="+mj-ea"/>
              </a:rPr>
              <a:t>お疲れさまでした</a:t>
            </a:r>
            <a:r>
              <a:rPr kumimoji="1" lang="ja-JP" altLang="en-US" sz="4000" dirty="0" smtClean="0">
                <a:latin typeface="+mj-ea"/>
                <a:ea typeface="+mj-ea"/>
              </a:rPr>
              <a:t>。</a:t>
            </a:r>
            <a:endParaRPr kumimoji="1" lang="en-US" altLang="ja-JP" sz="4000" dirty="0" smtClean="0">
              <a:latin typeface="+mj-ea"/>
              <a:ea typeface="+mj-ea"/>
            </a:endParaRPr>
          </a:p>
          <a:p>
            <a:endParaRPr kumimoji="1" lang="ja-JP" altLang="en-US" dirty="0"/>
          </a:p>
        </p:txBody>
      </p:sp>
      <p:pic>
        <p:nvPicPr>
          <p:cNvPr id="1027" name="Picture 3" descr="D:\Users\9206814\AppData\Local\Microsoft\Windows\Temporary Internet Files\Content.IE5\WDL5YBNY\lgi01c2013070819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551" y="1916832"/>
            <a:ext cx="3960440"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19064" y="4869160"/>
            <a:ext cx="7957392" cy="400110"/>
          </a:xfrm>
          <a:prstGeom prst="rect">
            <a:avLst/>
          </a:prstGeom>
          <a:noFill/>
        </p:spPr>
        <p:txBody>
          <a:bodyPr wrap="square" rtlCol="0">
            <a:spAutoFit/>
          </a:bodyPr>
          <a:lstStyle/>
          <a:p>
            <a:r>
              <a:rPr kumimoji="1" lang="ja-JP" altLang="en-US" sz="2000" b="1" dirty="0" smtClean="0">
                <a:latin typeface="+mj-ea"/>
                <a:ea typeface="+mj-ea"/>
              </a:rPr>
              <a:t>次回は、ＶＯＬ ．３　確定拠出年金（ＤＣ年金）編　の予定です。</a:t>
            </a:r>
            <a:endParaRPr kumimoji="1" lang="ja-JP" altLang="en-US" sz="2000" b="1" dirty="0"/>
          </a:p>
        </p:txBody>
      </p:sp>
    </p:spTree>
    <p:extLst>
      <p:ext uri="{BB962C8B-B14F-4D97-AF65-F5344CB8AC3E}">
        <p14:creationId xmlns:p14="http://schemas.microsoft.com/office/powerpoint/2010/main" val="38975564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1147</TotalTime>
  <Words>758</Words>
  <Application>Microsoft Office PowerPoint</Application>
  <PresentationFormat>画面に合わせる (4:3)</PresentationFormat>
  <Paragraphs>94</Paragraphs>
  <Slides>8</Slides>
  <Notes>1</Notes>
  <HiddenSlides>0</HiddenSlides>
  <MMClips>0</MMClips>
  <ScaleCrop>false</ScaleCrop>
  <HeadingPairs>
    <vt:vector size="4" baseType="variant">
      <vt:variant>
        <vt:lpstr>テーマ</vt:lpstr>
      </vt:variant>
      <vt:variant>
        <vt:i4>4</vt:i4>
      </vt:variant>
      <vt:variant>
        <vt:lpstr>スライド タイトル</vt:lpstr>
      </vt:variant>
      <vt:variant>
        <vt:i4>8</vt:i4>
      </vt:variant>
    </vt:vector>
  </HeadingPairs>
  <TitlesOfParts>
    <vt:vector size="12" baseType="lpstr">
      <vt:lpstr>Office ​​テーマ</vt:lpstr>
      <vt:lpstr>スパイス</vt:lpstr>
      <vt:lpstr>標準デザイン</vt:lpstr>
      <vt:lpstr>1_Office ​​テーマ</vt:lpstr>
      <vt:lpstr>PowerPoint プレゼンテーション</vt:lpstr>
      <vt:lpstr>PowerPoint プレゼンテーション</vt:lpstr>
      <vt:lpstr>PowerPoint プレゼンテーション</vt:lpstr>
      <vt:lpstr>【設問１】キャッシュバランス年金（ＣＢ年金）について適切な語句を選んでください。</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2016-09-14T00:39:10Z</cp:lastPrinted>
  <dcterms:created xsi:type="dcterms:W3CDTF">2016-09-02T07:44:36Z</dcterms:created>
  <dcterms:modified xsi:type="dcterms:W3CDTF">2016-10-21T01:22:18Z</dcterms:modified>
</cp:coreProperties>
</file>