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9" r:id="rId3"/>
    <p:sldMasterId id="2147483721" r:id="rId4"/>
  </p:sldMasterIdLst>
  <p:notesMasterIdLst>
    <p:notesMasterId r:id="rId15"/>
  </p:notesMasterIdLst>
  <p:sldIdLst>
    <p:sldId id="269" r:id="rId5"/>
    <p:sldId id="262" r:id="rId6"/>
    <p:sldId id="265" r:id="rId7"/>
    <p:sldId id="259" r:id="rId8"/>
    <p:sldId id="267" r:id="rId9"/>
    <p:sldId id="268" r:id="rId10"/>
    <p:sldId id="270" r:id="rId11"/>
    <p:sldId id="271" r:id="rId12"/>
    <p:sldId id="272" r:id="rId13"/>
    <p:sldId id="263"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65" d="100"/>
          <a:sy n="65" d="100"/>
        </p:scale>
        <p:origin x="-145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5CF875B-9B9C-48BD-ACAA-F5D7F919C5E0}" type="datetimeFigureOut">
              <a:rPr kumimoji="1" lang="ja-JP" altLang="en-US" smtClean="0"/>
              <a:t>2017/3/27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562B03D-4944-40A6-AF60-FD0585F9783D}" type="slidenum">
              <a:rPr kumimoji="1" lang="ja-JP" altLang="en-US" smtClean="0"/>
              <a:t>‹#›</a:t>
            </a:fld>
            <a:endParaRPr kumimoji="1" lang="ja-JP" altLang="en-US"/>
          </a:p>
        </p:txBody>
      </p:sp>
    </p:spTree>
    <p:extLst>
      <p:ext uri="{BB962C8B-B14F-4D97-AF65-F5344CB8AC3E}">
        <p14:creationId xmlns:p14="http://schemas.microsoft.com/office/powerpoint/2010/main" val="1692546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2B03D-4944-40A6-AF60-FD0585F9783D}" type="slidenum">
              <a:rPr kumimoji="1" lang="ja-JP" altLang="en-US" smtClean="0"/>
              <a:t>4</a:t>
            </a:fld>
            <a:endParaRPr kumimoji="1" lang="ja-JP" altLang="en-US"/>
          </a:p>
        </p:txBody>
      </p:sp>
    </p:spTree>
    <p:extLst>
      <p:ext uri="{BB962C8B-B14F-4D97-AF65-F5344CB8AC3E}">
        <p14:creationId xmlns:p14="http://schemas.microsoft.com/office/powerpoint/2010/main" val="398389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ja-JP" altLang="en-US" dirty="0"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9F083D-4D47-4826-A9AD-14C3086DE7DE}"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60504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77D93E-C17B-42FA-A020-8DD3593BE223}"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66058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462D7B-5C95-4F46-A0F7-92B1D97024C4}"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21434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62F15D-42BB-4241-81F8-815E1031E29A}"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41116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CDC3449E-7BB5-4AB1-B525-19AFFAB941C5}" type="datetime1">
              <a:rPr kumimoji="1" lang="ja-JP" altLang="en-US" smtClean="0"/>
              <a:t>2017/3/27</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76480B9C-8944-4653-AA27-544BC35274F5}"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355FE9FC-7A89-47DE-B559-FBB2E1A5337A}" type="datetime1">
              <a:rPr kumimoji="1" lang="ja-JP" altLang="en-US" smtClean="0"/>
              <a:t>2017/3/27</a:t>
            </a:fld>
            <a:endParaRPr kumimoji="1" lang="ja-JP" altLang="en-US"/>
          </a:p>
        </p:txBody>
      </p:sp>
      <p:sp>
        <p:nvSpPr>
          <p:cNvPr id="9" name="スライド番号プレースホルダー 8"/>
          <p:cNvSpPr>
            <a:spLocks noGrp="1"/>
          </p:cNvSpPr>
          <p:nvPr>
            <p:ph type="sldNum" sz="quarter" idx="15"/>
          </p:nvPr>
        </p:nvSpPr>
        <p:spPr/>
        <p:txBody>
          <a:bodyPr rtlCol="0"/>
          <a:lstStyle/>
          <a:p>
            <a:fld id="{76480B9C-8944-4653-AA27-544BC35274F5}"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66BBACBD-1887-4652-8B75-4A231E2C1AED}"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76480B9C-8944-4653-AA27-544BC35274F5}"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38F35FAB-0448-4FDA-9AD9-CF2EF37406A0}" type="datetime1">
              <a:rPr kumimoji="1" lang="ja-JP" altLang="en-US" smtClean="0"/>
              <a:t>2017/3/27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C6EF5747-4001-4445-B17C-7C96B83E5CCB}" type="datetime1">
              <a:rPr kumimoji="1" lang="ja-JP" altLang="en-US" smtClean="0"/>
              <a:t>2017/3/27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EF307DCC-D1C8-4A31-B7FC-AE3E8CAFF4D0}" type="datetime1">
              <a:rPr kumimoji="1" lang="ja-JP" altLang="en-US" smtClean="0"/>
              <a:t>2017/3/27</a:t>
            </a:fld>
            <a:endParaRPr kumimoji="1" lang="ja-JP" altLang="en-US"/>
          </a:p>
        </p:txBody>
      </p:sp>
      <p:sp>
        <p:nvSpPr>
          <p:cNvPr id="7" name="スライド番号プレースホルダー 6"/>
          <p:cNvSpPr>
            <a:spLocks noGrp="1"/>
          </p:cNvSpPr>
          <p:nvPr>
            <p:ph type="sldNum" sz="quarter" idx="11"/>
          </p:nvPr>
        </p:nvSpPr>
        <p:spPr/>
        <p:txBody>
          <a:bodyPr rtlCol="0"/>
          <a:lstStyle/>
          <a:p>
            <a:fld id="{76480B9C-8944-4653-AA27-544BC35274F5}"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6E36407-54EC-4F43-80FD-FAB79B741ACA}" type="datetime1">
              <a:rPr kumimoji="1" lang="ja-JP" altLang="en-US" smtClean="0"/>
              <a:t>2017/3/27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24EBC10F-C78D-4C1E-B40D-478AF786FA1B}" type="datetime1">
              <a:rPr kumimoji="1" lang="ja-JP" altLang="en-US" smtClean="0"/>
              <a:t>2017/3/27</a:t>
            </a:fld>
            <a:endParaRPr kumimoji="1" lang="ja-JP" altLang="en-US"/>
          </a:p>
        </p:txBody>
      </p:sp>
      <p:sp>
        <p:nvSpPr>
          <p:cNvPr id="22" name="スライド番号プレースホルダー 21"/>
          <p:cNvSpPr>
            <a:spLocks noGrp="1"/>
          </p:cNvSpPr>
          <p:nvPr>
            <p:ph type="sldNum" sz="quarter" idx="15"/>
          </p:nvPr>
        </p:nvSpPr>
        <p:spPr/>
        <p:txBody>
          <a:bodyPr rtlCol="0"/>
          <a:lstStyle/>
          <a:p>
            <a:fld id="{76480B9C-8944-4653-AA27-544BC35274F5}"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72E40A-10CA-47FE-8627-3609F70F4763}"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1575507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668D2479-8152-4643-A4D0-F6D5B27258A6}" type="datetime1">
              <a:rPr kumimoji="1" lang="ja-JP" altLang="en-US" smtClean="0"/>
              <a:t>2017/3/27</a:t>
            </a:fld>
            <a:endParaRPr kumimoji="1" lang="ja-JP" altLang="en-US"/>
          </a:p>
        </p:txBody>
      </p:sp>
      <p:sp>
        <p:nvSpPr>
          <p:cNvPr id="18" name="スライド番号プレースホルダー 17"/>
          <p:cNvSpPr>
            <a:spLocks noGrp="1"/>
          </p:cNvSpPr>
          <p:nvPr>
            <p:ph type="sldNum" sz="quarter" idx="11"/>
          </p:nvPr>
        </p:nvSpPr>
        <p:spPr/>
        <p:txBody>
          <a:bodyPr rtlCol="0"/>
          <a:lstStyle/>
          <a:p>
            <a:fld id="{76480B9C-8944-4653-AA27-544BC35274F5}"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1BA559F-8CF1-4C01-BDCB-6E45986D0D27}"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4C3F48C-7D4B-404C-9F24-16A7CD5B915E}"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77D93E-C17B-42FA-A020-8DD3593BE223}"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151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72E40A-10CA-47FE-8627-3609F70F4763}"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6455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526673-9C09-472A-B23D-E416327BC16E}"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52716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B5C03A-F208-4E47-B0EC-676BBFCDF8CD}"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85386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B204A79-EEC9-4A65-A549-A2928AF8AA29}"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2805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D9A574F-6C36-487E-BD3E-50AE16571438}"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056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5ECAD2-B1C9-4352-934E-B1ACD8C07868}"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07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D526673-9C09-472A-B23D-E416327BC16E}" type="datetime1">
              <a:rPr kumimoji="1" lang="ja-JP" altLang="en-US" smtClean="0"/>
              <a:t>2017/3/27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9087310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3AF7BD-8489-4684-80E9-99B9D92EF7B2}"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6049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A45335-8759-48F7-B082-10C41744519A}"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2108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462D7B-5C95-4F46-A0F7-92B1D97024C4}"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6931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62F15D-42BB-4241-81F8-815E1031E29A}"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26987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979CC-0F27-4483-86D6-91B21BF44C1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08957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34BF27-F592-49A8-B314-F3BF49E0D3B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37859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AA7029-8595-4194-AFCD-0A2AB371E7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83817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DC2EF2-2B3F-4A13-A6E0-C222C203AE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93133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0345E9-A922-4E6A-A282-AD556EE0A1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31087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5E2223-9B27-46F6-B9B3-D47DB5162C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158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B5C03A-F208-4E47-B0EC-676BBFCDF8CD}" type="datetime1">
              <a:rPr kumimoji="1" lang="ja-JP" altLang="en-US" smtClean="0"/>
              <a:t>2017/3/27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3114818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EE93FA-0F62-4543-98A1-5C0361398C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9938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940387-D5F5-44ED-9EDF-A42180ACFE8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2848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5B411D-9F58-4FF7-A463-BE72828B6A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75761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453BFB-A13D-4172-8FE9-33ADF67718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0550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3255B-96DE-4FE3-84E9-43AC91D3D8C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2180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8229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200" y="3938588"/>
            <a:ext cx="8229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8166FE-CBE9-4020-BAD3-DE67C2C5C7A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792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B204A79-EEC9-4A65-A549-A2928AF8AA29}" type="datetime1">
              <a:rPr kumimoji="1" lang="ja-JP" altLang="en-US" smtClean="0"/>
              <a:t>2017/3/27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33570401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D9A574F-6C36-487E-BD3E-50AE16571438}" type="datetime1">
              <a:rPr kumimoji="1" lang="ja-JP" altLang="en-US" smtClean="0"/>
              <a:t>2017/3/27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37392781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5ECAD2-B1C9-4352-934E-B1ACD8C07868}" type="datetime1">
              <a:rPr kumimoji="1" lang="ja-JP" altLang="en-US" smtClean="0"/>
              <a:t>2017/3/27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10907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3AF7BD-8489-4684-80E9-99B9D92EF7B2}" type="datetime1">
              <a:rPr kumimoji="1" lang="ja-JP" altLang="en-US" smtClean="0"/>
              <a:t>2017/3/27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16906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A45335-8759-48F7-B082-10C41744519A}" type="datetime1">
              <a:rPr kumimoji="1" lang="ja-JP" altLang="en-US" smtClean="0"/>
              <a:t>2017/3/27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62329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985FD-D813-4B16-BC51-2B32F411C58E}" type="datetime1">
              <a:rPr kumimoji="1" lang="ja-JP" altLang="en-US" smtClean="0"/>
              <a:t>2017/3/27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0B9C-8944-4653-AA27-544BC35274F5}" type="slidenum">
              <a:rPr kumimoji="1" lang="ja-JP" altLang="en-US" smtClean="0"/>
              <a:t>‹#›</a:t>
            </a:fld>
            <a:endParaRPr kumimoji="1" lang="ja-JP" altLang="en-US"/>
          </a:p>
        </p:txBody>
      </p:sp>
    </p:spTree>
    <p:extLst>
      <p:ext uri="{BB962C8B-B14F-4D97-AF65-F5344CB8AC3E}">
        <p14:creationId xmlns:p14="http://schemas.microsoft.com/office/powerpoint/2010/main" val="2820431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D92A73F-DF07-41E8-8BEB-273C22F72197}" type="datetime1">
              <a:rPr kumimoji="1" lang="ja-JP" altLang="en-US" smtClean="0"/>
              <a:t>2017/3/27</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6480B9C-8944-4653-AA27-544BC35274F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985FD-D813-4B16-BC51-2B32F411C58E}" type="datetime1">
              <a:rPr lang="ja-JP" altLang="en-US" smtClean="0">
                <a:solidFill>
                  <a:prstClr val="black">
                    <a:tint val="75000"/>
                  </a:prstClr>
                </a:solidFill>
              </a:rPr>
              <a:pPr/>
              <a:t>2017/3/27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80B9C-8944-4653-AA27-544BC35274F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93153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a typeface="+mn-ea"/>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lgn="ct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defRPr>
            </a:lvl1pPr>
          </a:lstStyle>
          <a:p>
            <a:pPr fontAlgn="base">
              <a:spcBef>
                <a:spcPct val="0"/>
              </a:spcBef>
              <a:spcAft>
                <a:spcPct val="0"/>
              </a:spcAft>
              <a:defRPr/>
            </a:pPr>
            <a:fld id="{2CB9D673-C91F-4BED-8380-9AC981284ADA}"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1577620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hyperlink" Target="https://401k.nissay.co.jp/dmckanyusha/salsa_open/auth/extra/Login_ip.j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67544" y="252313"/>
            <a:ext cx="1728192" cy="523220"/>
          </a:xfrm>
          <a:prstGeom prst="rect">
            <a:avLst/>
          </a:prstGeom>
          <a:noFill/>
        </p:spPr>
        <p:txBody>
          <a:bodyPr wrap="square" rtlCol="0">
            <a:spAutoFit/>
          </a:bodyPr>
          <a:lstStyle/>
          <a:p>
            <a:r>
              <a:rPr lang="ja-JP" altLang="en-US" sz="2800" b="1" dirty="0" smtClean="0">
                <a:solidFill>
                  <a:prstClr val="black"/>
                </a:solidFill>
              </a:rPr>
              <a:t>はじめに</a:t>
            </a:r>
            <a:endParaRPr lang="ja-JP" altLang="en-US" sz="2800" b="1" dirty="0">
              <a:solidFill>
                <a:prstClr val="black"/>
              </a:solidFill>
            </a:endParaRPr>
          </a:p>
        </p:txBody>
      </p:sp>
      <p:sp>
        <p:nvSpPr>
          <p:cNvPr id="6" name="テキスト ボックス 5"/>
          <p:cNvSpPr txBox="1"/>
          <p:nvPr/>
        </p:nvSpPr>
        <p:spPr>
          <a:xfrm>
            <a:off x="493052" y="917912"/>
            <a:ext cx="8048912" cy="5632311"/>
          </a:xfrm>
          <a:prstGeom prst="rect">
            <a:avLst/>
          </a:prstGeom>
          <a:noFill/>
        </p:spPr>
        <p:txBody>
          <a:bodyPr wrap="square" rtlCol="0">
            <a:spAutoFit/>
          </a:bodyPr>
          <a:lstStyle/>
          <a:p>
            <a:r>
              <a:rPr lang="ja-JP" altLang="en-US" sz="2000" b="1" dirty="0" smtClean="0">
                <a:solidFill>
                  <a:prstClr val="black"/>
                </a:solidFill>
                <a:latin typeface="ＭＳ Ｐゴシック"/>
              </a:rPr>
              <a:t>企業年金について従業員の皆さんの理解をより深めていただくために、「ご存知ですか、企業年金」と銘打ち、社内文書システム上に教育用資料を順次、掲載することにしました。</a:t>
            </a:r>
            <a:endParaRPr lang="en-US" altLang="ja-JP" sz="2000" b="1" dirty="0" smtClean="0">
              <a:solidFill>
                <a:prstClr val="black"/>
              </a:solidFill>
              <a:latin typeface="ＭＳ Ｐゴシック"/>
            </a:endParaRPr>
          </a:p>
          <a:p>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内容としては、企業年金のことを簡単な確認テスト形式でまとめてありますので、クイズをしながら学んでいただけるような体裁になっています。</a:t>
            </a:r>
            <a:endParaRPr lang="en-US" altLang="ja-JP" sz="2000" b="1" dirty="0" smtClean="0">
              <a:solidFill>
                <a:prstClr val="black"/>
              </a:solidFill>
              <a:latin typeface="ＭＳ Ｐゴシック"/>
            </a:endParaRPr>
          </a:p>
          <a:p>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今回は、</a:t>
            </a:r>
            <a:r>
              <a:rPr lang="en-US" altLang="ja-JP" sz="2000" b="1" dirty="0" smtClean="0">
                <a:solidFill>
                  <a:prstClr val="black"/>
                </a:solidFill>
                <a:latin typeface="ＭＳ Ｐゴシック"/>
              </a:rPr>
              <a:t>VOL .</a:t>
            </a:r>
            <a:r>
              <a:rPr lang="ja-JP" altLang="en-US" sz="2000" b="1" dirty="0" smtClean="0">
                <a:solidFill>
                  <a:prstClr val="black"/>
                </a:solidFill>
                <a:latin typeface="ＭＳ Ｐゴシック"/>
              </a:rPr>
              <a:t>３　確定拠出年金（ＤＣ年金）編です。</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なお、過去の発信履歴および今後の予定は以下となりますので、引き続きよろしくお願いします。</a:t>
            </a:r>
            <a:endParaRPr lang="en-US" altLang="ja-JP" sz="2000" b="1" dirty="0" smtClean="0">
              <a:solidFill>
                <a:prstClr val="black"/>
              </a:solidFill>
              <a:latin typeface="ＭＳ Ｐゴシック"/>
            </a:endParaRPr>
          </a:p>
          <a:p>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①入門編　　　　　　　　　　　　　　　　　　　　   </a:t>
            </a:r>
            <a:r>
              <a:rPr lang="en-US" altLang="ja-JP" sz="2000" b="1" dirty="0" smtClean="0">
                <a:solidFill>
                  <a:prstClr val="black"/>
                </a:solidFill>
                <a:latin typeface="ＭＳ Ｐゴシック"/>
              </a:rPr>
              <a:t>9/16 </a:t>
            </a:r>
            <a:r>
              <a:rPr lang="ja-JP" altLang="en-US" sz="2000" b="1" dirty="0" smtClean="0">
                <a:solidFill>
                  <a:prstClr val="black"/>
                </a:solidFill>
                <a:latin typeface="ＭＳ Ｐゴシック"/>
              </a:rPr>
              <a:t>発信済</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②キャッシュバランス年金（ＣＢ年金）編　　</a:t>
            </a:r>
            <a:r>
              <a:rPr lang="en-US" altLang="ja-JP" sz="2000" b="1" dirty="0" smtClean="0">
                <a:solidFill>
                  <a:prstClr val="black"/>
                </a:solidFill>
                <a:latin typeface="ＭＳ Ｐゴシック"/>
              </a:rPr>
              <a:t>10/26 </a:t>
            </a:r>
            <a:r>
              <a:rPr lang="ja-JP" altLang="en-US" sz="2000" b="1" dirty="0" smtClean="0">
                <a:solidFill>
                  <a:prstClr val="black"/>
                </a:solidFill>
                <a:latin typeface="ＭＳ Ｐゴシック"/>
              </a:rPr>
              <a:t>発信済</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③確定拠出年金（ＤＣ年金）編</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④資産運用（基礎）編</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⑤資産運用（応用）編</a:t>
            </a:r>
            <a:endParaRPr lang="en-US" altLang="ja-JP" sz="2000" b="1" dirty="0" smtClean="0">
              <a:solidFill>
                <a:prstClr val="black"/>
              </a:solidFill>
              <a:latin typeface="ＭＳ Ｐゴシック"/>
            </a:endParaRPr>
          </a:p>
          <a:p>
            <a:r>
              <a:rPr lang="ja-JP" altLang="en-US" sz="2000" b="1" dirty="0" smtClean="0">
                <a:solidFill>
                  <a:prstClr val="black"/>
                </a:solidFill>
                <a:latin typeface="ＭＳ Ｐゴシック"/>
              </a:rPr>
              <a:t>⑥ライフプラン編</a:t>
            </a:r>
            <a:endParaRPr lang="en-US" altLang="ja-JP" sz="2000" b="1" dirty="0">
              <a:solidFill>
                <a:prstClr val="black"/>
              </a:solidFill>
              <a:latin typeface="ＭＳ Ｐゴシック"/>
            </a:endParaRPr>
          </a:p>
          <a:p>
            <a:r>
              <a:rPr lang="ja-JP" altLang="en-US" sz="2000" b="1" dirty="0" smtClean="0">
                <a:solidFill>
                  <a:prstClr val="black"/>
                </a:solidFill>
                <a:latin typeface="ＭＳ Ｐゴシック"/>
              </a:rPr>
              <a:t>　　　　　　　　　　　　　　　　　　　　　　　　　　　　　　　　　　　　　　　　　　　以上　</a:t>
            </a:r>
            <a:endParaRPr lang="ja-JP" altLang="en-US" sz="2000" b="1" dirty="0">
              <a:solidFill>
                <a:prstClr val="black"/>
              </a:solidFill>
              <a:latin typeface="ＭＳ Ｐゴシック"/>
            </a:endParaRPr>
          </a:p>
        </p:txBody>
      </p:sp>
    </p:spTree>
    <p:extLst>
      <p:ext uri="{BB962C8B-B14F-4D97-AF65-F5344CB8AC3E}">
        <p14:creationId xmlns:p14="http://schemas.microsoft.com/office/powerpoint/2010/main" val="1660260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79712" y="481721"/>
            <a:ext cx="5688632" cy="1200329"/>
          </a:xfrm>
          <a:prstGeom prst="rect">
            <a:avLst/>
          </a:prstGeom>
          <a:noFill/>
        </p:spPr>
        <p:txBody>
          <a:bodyPr wrap="square" rtlCol="0">
            <a:spAutoFit/>
          </a:bodyPr>
          <a:lstStyle/>
          <a:p>
            <a:r>
              <a:rPr kumimoji="1" lang="ja-JP" altLang="en-US" sz="5400" dirty="0" smtClean="0">
                <a:latin typeface="+mj-ea"/>
                <a:ea typeface="+mj-ea"/>
              </a:rPr>
              <a:t>お疲れさまでした</a:t>
            </a:r>
            <a:r>
              <a:rPr kumimoji="1" lang="ja-JP" altLang="en-US" sz="4000" dirty="0" smtClean="0">
                <a:latin typeface="+mj-ea"/>
                <a:ea typeface="+mj-ea"/>
              </a:rPr>
              <a:t>。</a:t>
            </a:r>
            <a:endParaRPr kumimoji="1" lang="en-US" altLang="ja-JP" sz="4000" dirty="0" smtClean="0">
              <a:latin typeface="+mj-ea"/>
              <a:ea typeface="+mj-ea"/>
            </a:endParaRPr>
          </a:p>
          <a:p>
            <a:endParaRPr kumimoji="1" lang="ja-JP" altLang="en-US" dirty="0"/>
          </a:p>
        </p:txBody>
      </p:sp>
      <p:pic>
        <p:nvPicPr>
          <p:cNvPr id="1027" name="Picture 3" descr="D:\Users\9206814\AppData\Local\Microsoft\Windows\Temporary Internet Files\Content.IE5\WDL5YBNY\lgi01c2013070819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2551" y="1916832"/>
            <a:ext cx="3960440"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536304" y="4869160"/>
            <a:ext cx="6157192" cy="400110"/>
          </a:xfrm>
          <a:prstGeom prst="rect">
            <a:avLst/>
          </a:prstGeom>
          <a:noFill/>
        </p:spPr>
        <p:txBody>
          <a:bodyPr wrap="square" rtlCol="0">
            <a:spAutoFit/>
          </a:bodyPr>
          <a:lstStyle/>
          <a:p>
            <a:r>
              <a:rPr kumimoji="1" lang="ja-JP" altLang="en-US" sz="2000" b="1" dirty="0" smtClean="0">
                <a:latin typeface="+mj-ea"/>
                <a:ea typeface="+mj-ea"/>
              </a:rPr>
              <a:t>次回は、ＶＯＬ ．４　資産運用（基礎）編　の予定です。</a:t>
            </a:r>
            <a:endParaRPr kumimoji="1" lang="ja-JP" altLang="en-US" sz="2000" b="1" dirty="0"/>
          </a:p>
        </p:txBody>
      </p:sp>
    </p:spTree>
    <p:extLst>
      <p:ext uri="{BB962C8B-B14F-4D97-AF65-F5344CB8AC3E}">
        <p14:creationId xmlns:p14="http://schemas.microsoft.com/office/powerpoint/2010/main" val="389755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7194" y="1179966"/>
            <a:ext cx="6264696" cy="707886"/>
          </a:xfrm>
          <a:prstGeom prst="rect">
            <a:avLst/>
          </a:prstGeom>
          <a:noFill/>
        </p:spPr>
        <p:txBody>
          <a:bodyPr wrap="square" rtlCol="0">
            <a:spAutoFit/>
          </a:bodyPr>
          <a:lstStyle/>
          <a:p>
            <a:r>
              <a:rPr kumimoji="1" lang="ja-JP" altLang="en-US" sz="4000" dirty="0" smtClean="0">
                <a:latin typeface="ＭＳ Ｐゴシック" panose="020B0600070205080204" pitchFamily="50" charset="-128"/>
                <a:ea typeface="ＭＳ Ｐゴシック" panose="020B0600070205080204" pitchFamily="50" charset="-128"/>
              </a:rPr>
              <a:t>ご存知ですか、企業年金</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1259632" y="2060848"/>
            <a:ext cx="7344816" cy="584775"/>
          </a:xfrm>
          <a:prstGeom prst="rect">
            <a:avLst/>
          </a:prstGeom>
          <a:noFill/>
        </p:spPr>
        <p:txBody>
          <a:bodyPr wrap="squar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ＶＯＬ </a:t>
            </a:r>
            <a:r>
              <a:rPr kumimoji="1" lang="en-US" altLang="ja-JP" sz="2800" dirty="0" smtClean="0">
                <a:latin typeface="ＭＳ Ｐゴシック" panose="020B0600070205080204" pitchFamily="50" charset="-128"/>
                <a:ea typeface="ＭＳ Ｐゴシック" panose="020B0600070205080204" pitchFamily="50" charset="-128"/>
              </a:rPr>
              <a:t>.</a:t>
            </a:r>
            <a:r>
              <a:rPr kumimoji="1" lang="ja-JP" altLang="en-US" sz="2800" dirty="0" smtClean="0">
                <a:latin typeface="ＭＳ Ｐゴシック" panose="020B0600070205080204" pitchFamily="50" charset="-128"/>
                <a:ea typeface="ＭＳ Ｐゴシック" panose="020B0600070205080204" pitchFamily="50" charset="-128"/>
              </a:rPr>
              <a:t>３　確定拠出年金（ＤＣ年金）編</a:t>
            </a:r>
            <a:r>
              <a:rPr kumimoji="1" lang="ja-JP" altLang="en-US" sz="3200" dirty="0" smtClean="0"/>
              <a:t>　</a:t>
            </a:r>
            <a:endParaRPr kumimoji="1" lang="ja-JP" altLang="en-US" sz="3200" dirty="0"/>
          </a:p>
        </p:txBody>
      </p:sp>
      <p:sp>
        <p:nvSpPr>
          <p:cNvPr id="4" name="テキスト ボックス 3"/>
          <p:cNvSpPr txBox="1"/>
          <p:nvPr/>
        </p:nvSpPr>
        <p:spPr>
          <a:xfrm>
            <a:off x="3255865" y="3640851"/>
            <a:ext cx="2756296" cy="584775"/>
          </a:xfrm>
          <a:prstGeom prst="rect">
            <a:avLst/>
          </a:prstGeom>
          <a:noFill/>
        </p:spPr>
        <p:txBody>
          <a:bodyPr wrap="square" rtlCol="0">
            <a:spAutoFit/>
          </a:bodyPr>
          <a:lstStyle/>
          <a:p>
            <a:r>
              <a:rPr kumimoji="1" lang="ja-JP" altLang="en-US" sz="3200" dirty="0" smtClean="0">
                <a:latin typeface="ＭＳ Ｐゴシック" panose="020B0600070205080204" pitchFamily="50" charset="-128"/>
                <a:ea typeface="ＭＳ Ｐゴシック" panose="020B0600070205080204" pitchFamily="50" charset="-128"/>
              </a:rPr>
              <a:t>２０１６年１１月</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1825187" y="4805861"/>
            <a:ext cx="5388202" cy="584775"/>
          </a:xfrm>
          <a:prstGeom prst="rect">
            <a:avLst/>
          </a:prstGeom>
          <a:noFill/>
        </p:spPr>
        <p:txBody>
          <a:bodyPr wrap="square" rtlCol="0">
            <a:spAutoFit/>
          </a:bodyPr>
          <a:lstStyle/>
          <a:p>
            <a:r>
              <a:rPr kumimoji="1" lang="ja-JP" altLang="en-US" sz="3200" dirty="0" smtClean="0">
                <a:latin typeface="ＭＳ Ｐゴシック" panose="020B0600070205080204" pitchFamily="50" charset="-128"/>
                <a:ea typeface="ＭＳ Ｐゴシック" panose="020B0600070205080204" pitchFamily="50" charset="-128"/>
              </a:rPr>
              <a:t>田辺三菱製薬企業年金基金</a:t>
            </a:r>
            <a:endParaRPr kumimoji="1" lang="ja-JP" altLang="en-US"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9841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172400" y="6356350"/>
            <a:ext cx="514400" cy="365125"/>
          </a:xfrm>
        </p:spPr>
        <p:txBody>
          <a:bodyPr/>
          <a:lstStyle/>
          <a:p>
            <a:fld id="{76480B9C-8944-4653-AA27-544BC35274F5}" type="slidenum">
              <a:rPr kumimoji="1" lang="ja-JP" altLang="en-US" sz="1600" smtClean="0">
                <a:solidFill>
                  <a:schemeClr val="tx1"/>
                </a:solidFill>
              </a:rPr>
              <a:t>3</a:t>
            </a:fld>
            <a:endParaRPr kumimoji="1" lang="ja-JP" altLang="en-US" sz="1600" dirty="0">
              <a:solidFill>
                <a:schemeClr val="tx1"/>
              </a:solidFill>
            </a:endParaRPr>
          </a:p>
        </p:txBody>
      </p:sp>
      <p:sp>
        <p:nvSpPr>
          <p:cNvPr id="5" name="テキスト ボックス 4"/>
          <p:cNvSpPr txBox="1"/>
          <p:nvPr/>
        </p:nvSpPr>
        <p:spPr>
          <a:xfrm>
            <a:off x="434062" y="757754"/>
            <a:ext cx="1800200" cy="584775"/>
          </a:xfrm>
          <a:prstGeom prst="rect">
            <a:avLst/>
          </a:prstGeom>
          <a:noFill/>
        </p:spPr>
        <p:txBody>
          <a:bodyPr wrap="square" rtlCol="0">
            <a:spAutoFit/>
          </a:bodyPr>
          <a:lstStyle/>
          <a:p>
            <a:r>
              <a:rPr kumimoji="1" lang="ja-JP" altLang="en-US" sz="3200" b="1" dirty="0" smtClean="0"/>
              <a:t>（お願い）</a:t>
            </a:r>
            <a:endParaRPr kumimoji="1" lang="ja-JP" altLang="en-US" sz="3200" b="1" dirty="0"/>
          </a:p>
        </p:txBody>
      </p:sp>
      <p:sp>
        <p:nvSpPr>
          <p:cNvPr id="6" name="テキスト ボックス 5"/>
          <p:cNvSpPr txBox="1"/>
          <p:nvPr/>
        </p:nvSpPr>
        <p:spPr>
          <a:xfrm>
            <a:off x="539552" y="1602378"/>
            <a:ext cx="8136904" cy="584775"/>
          </a:xfrm>
          <a:prstGeom prst="rect">
            <a:avLst/>
          </a:prstGeom>
          <a:noFill/>
        </p:spPr>
        <p:txBody>
          <a:bodyPr wrap="square" rtlCol="0">
            <a:spAutoFit/>
          </a:bodyPr>
          <a:lstStyle/>
          <a:p>
            <a:r>
              <a:rPr kumimoji="1" lang="ja-JP" altLang="en-US" sz="3200" dirty="0" smtClean="0"/>
              <a:t>これより先は、スライドショーでご覧ください。</a:t>
            </a:r>
            <a:endParaRPr kumimoji="1" lang="ja-JP" altLang="en-US" sz="3200" dirty="0"/>
          </a:p>
        </p:txBody>
      </p:sp>
      <p:pic>
        <p:nvPicPr>
          <p:cNvPr id="1028" name="Picture 4" descr="D:\Users\9206814\AppData\Local\Microsoft\Windows\Temporary Internet Files\Content.IE5\P79YGUMD\ore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96952"/>
            <a:ext cx="410445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8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858" y="273681"/>
            <a:ext cx="8227799" cy="850302"/>
          </a:xfrm>
        </p:spPr>
        <p:txBody>
          <a:bodyPr>
            <a:normAutofit/>
          </a:bodyPr>
          <a:lstStyle/>
          <a:p>
            <a:pPr algn="l"/>
            <a:r>
              <a:rPr kumimoji="1" lang="en-US" altLang="ja-JP" sz="1800" b="1" dirty="0" smtClean="0">
                <a:latin typeface="+mj-ea"/>
              </a:rPr>
              <a:t>【</a:t>
            </a:r>
            <a:r>
              <a:rPr kumimoji="1" lang="ja-JP" altLang="en-US" sz="1800" b="1" dirty="0" smtClean="0">
                <a:latin typeface="+mj-ea"/>
              </a:rPr>
              <a:t>設問１</a:t>
            </a:r>
            <a:r>
              <a:rPr kumimoji="1" lang="en-US" altLang="ja-JP" sz="1800" b="1" dirty="0" smtClean="0">
                <a:latin typeface="+mj-ea"/>
              </a:rPr>
              <a:t>】</a:t>
            </a:r>
            <a:r>
              <a:rPr kumimoji="1" lang="ja-JP" altLang="en-US" sz="1800" b="1" dirty="0" smtClean="0">
                <a:latin typeface="+mj-ea"/>
              </a:rPr>
              <a:t>確定拠出年金（ＤＣ年金）について適切な語句を選んでください</a:t>
            </a:r>
            <a:r>
              <a:rPr kumimoji="1" lang="ja-JP" altLang="en-US" sz="2000" b="1" dirty="0" smtClean="0">
                <a:latin typeface="+mj-ea"/>
              </a:rPr>
              <a:t>。</a:t>
            </a:r>
            <a:endParaRPr kumimoji="1" lang="ja-JP" altLang="en-US" sz="2000" b="1" dirty="0">
              <a:latin typeface="+mj-ea"/>
            </a:endParaRPr>
          </a:p>
        </p:txBody>
      </p:sp>
      <p:sp>
        <p:nvSpPr>
          <p:cNvPr id="5" name="円/楕円 4"/>
          <p:cNvSpPr/>
          <p:nvPr/>
        </p:nvSpPr>
        <p:spPr>
          <a:xfrm>
            <a:off x="6395153" y="1060277"/>
            <a:ext cx="2392140" cy="61904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円/楕円 5"/>
          <p:cNvSpPr/>
          <p:nvPr/>
        </p:nvSpPr>
        <p:spPr>
          <a:xfrm>
            <a:off x="499787" y="3778134"/>
            <a:ext cx="1579043" cy="43228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483768" y="2315322"/>
            <a:ext cx="3096344" cy="5091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14699" y="1171487"/>
            <a:ext cx="8565895" cy="507831"/>
          </a:xfrm>
          <a:prstGeom prst="rect">
            <a:avLst/>
          </a:prstGeom>
          <a:noFill/>
        </p:spPr>
        <p:txBody>
          <a:bodyPr wrap="square" rtlCol="0">
            <a:spAutoFit/>
          </a:bodyPr>
          <a:lstStyle/>
          <a:p>
            <a:pPr>
              <a:lnSpc>
                <a:spcPct val="150000"/>
              </a:lnSpc>
            </a:pPr>
            <a:r>
              <a:rPr kumimoji="1" lang="ja-JP" altLang="en-US" dirty="0" smtClean="0"/>
              <a:t>・ＤＣ年金の毎月の拠出金は、（①各自の給料から控除される　 ②会社が出してくれる）</a:t>
            </a:r>
            <a:endParaRPr kumimoji="1" lang="ja-JP" altLang="en-US" dirty="0"/>
          </a:p>
        </p:txBody>
      </p:sp>
      <p:sp>
        <p:nvSpPr>
          <p:cNvPr id="12" name="テキスト ボックス 11"/>
          <p:cNvSpPr txBox="1"/>
          <p:nvPr/>
        </p:nvSpPr>
        <p:spPr>
          <a:xfrm>
            <a:off x="392060" y="2315321"/>
            <a:ext cx="8721921" cy="507831"/>
          </a:xfrm>
          <a:prstGeom prst="rect">
            <a:avLst/>
          </a:prstGeom>
          <a:noFill/>
        </p:spPr>
        <p:txBody>
          <a:bodyPr wrap="square" rtlCol="0">
            <a:spAutoFit/>
          </a:bodyPr>
          <a:lstStyle/>
          <a:p>
            <a:pPr>
              <a:lnSpc>
                <a:spcPct val="150000"/>
              </a:lnSpc>
            </a:pPr>
            <a:r>
              <a:rPr kumimoji="1" lang="ja-JP" altLang="en-US" dirty="0" smtClean="0"/>
              <a:t>・ＤＣ年金の利回りは、（①加入者それぞれで異なる  ②加入者すべて同じである）　</a:t>
            </a:r>
            <a:endParaRPr kumimoji="1" lang="ja-JP" altLang="en-US" dirty="0"/>
          </a:p>
        </p:txBody>
      </p:sp>
      <p:sp>
        <p:nvSpPr>
          <p:cNvPr id="13" name="テキスト ボックス 12"/>
          <p:cNvSpPr txBox="1"/>
          <p:nvPr/>
        </p:nvSpPr>
        <p:spPr>
          <a:xfrm>
            <a:off x="392060" y="3255612"/>
            <a:ext cx="8365214" cy="923330"/>
          </a:xfrm>
          <a:prstGeom prst="rect">
            <a:avLst/>
          </a:prstGeom>
          <a:noFill/>
        </p:spPr>
        <p:txBody>
          <a:bodyPr wrap="square" rtlCol="0">
            <a:spAutoFit/>
          </a:bodyPr>
          <a:lstStyle/>
          <a:p>
            <a:pPr>
              <a:lnSpc>
                <a:spcPct val="150000"/>
              </a:lnSpc>
            </a:pPr>
            <a:r>
              <a:rPr kumimoji="1" lang="ja-JP" altLang="en-US" dirty="0" smtClean="0"/>
              <a:t>・ＤＣ年金を６０歳から年金として受け取るためには、６０歳時点で加入者期間が</a:t>
            </a:r>
            <a:endParaRPr kumimoji="1" lang="en-US" altLang="ja-JP" dirty="0" smtClean="0"/>
          </a:p>
          <a:p>
            <a:pPr>
              <a:lnSpc>
                <a:spcPct val="150000"/>
              </a:lnSpc>
            </a:pPr>
            <a:r>
              <a:rPr kumimoji="1" lang="ja-JP" altLang="en-US" dirty="0" smtClean="0"/>
              <a:t>（①１０年以上 　 ②５年以上）　必要である。</a:t>
            </a:r>
            <a:endParaRPr kumimoji="1" lang="ja-JP" altLang="en-US" dirty="0"/>
          </a:p>
        </p:txBody>
      </p:sp>
      <p:sp>
        <p:nvSpPr>
          <p:cNvPr id="16" name="テキスト ボックス 15"/>
          <p:cNvSpPr txBox="1"/>
          <p:nvPr/>
        </p:nvSpPr>
        <p:spPr>
          <a:xfrm>
            <a:off x="444075" y="1668991"/>
            <a:ext cx="8309333" cy="646331"/>
          </a:xfrm>
          <a:prstGeom prst="rect">
            <a:avLst/>
          </a:prstGeom>
          <a:noFill/>
        </p:spPr>
        <p:txBody>
          <a:bodyPr wrap="square" rtlCol="0">
            <a:spAutoFit/>
          </a:bodyPr>
          <a:lstStyle/>
          <a:p>
            <a:r>
              <a:rPr kumimoji="1" lang="ja-JP" altLang="en-US" b="1" dirty="0" smtClean="0">
                <a:solidFill>
                  <a:schemeClr val="bg1"/>
                </a:solidFill>
                <a:latin typeface="+mn-ea"/>
              </a:rPr>
              <a:t>毎月の拠出金は会社負担になっています。金額は</a:t>
            </a:r>
            <a:r>
              <a:rPr kumimoji="1" lang="en-US" altLang="ja-JP" b="1" dirty="0" smtClean="0">
                <a:solidFill>
                  <a:schemeClr val="bg1"/>
                </a:solidFill>
                <a:latin typeface="+mn-ea"/>
              </a:rPr>
              <a:t>Company Web Service </a:t>
            </a:r>
            <a:r>
              <a:rPr kumimoji="1" lang="ja-JP" altLang="en-US" b="1" dirty="0" smtClean="0">
                <a:solidFill>
                  <a:schemeClr val="bg1"/>
                </a:solidFill>
                <a:latin typeface="+mn-ea"/>
              </a:rPr>
              <a:t>の給与明細で確認することができます。</a:t>
            </a:r>
            <a:r>
              <a:rPr kumimoji="1" lang="ja-JP" altLang="en-US" dirty="0" smtClean="0">
                <a:solidFill>
                  <a:srgbClr val="FF0000"/>
                </a:solidFill>
              </a:rPr>
              <a:t>　</a:t>
            </a:r>
            <a:endParaRPr kumimoji="1" lang="ja-JP" altLang="en-US" dirty="0">
              <a:solidFill>
                <a:srgbClr val="FF0000"/>
              </a:solidFill>
            </a:endParaRPr>
          </a:p>
        </p:txBody>
      </p:sp>
      <p:sp>
        <p:nvSpPr>
          <p:cNvPr id="17" name="テキスト ボックス 16"/>
          <p:cNvSpPr txBox="1"/>
          <p:nvPr/>
        </p:nvSpPr>
        <p:spPr>
          <a:xfrm>
            <a:off x="448857" y="2886280"/>
            <a:ext cx="7617979" cy="369332"/>
          </a:xfrm>
          <a:prstGeom prst="rect">
            <a:avLst/>
          </a:prstGeom>
          <a:noFill/>
        </p:spPr>
        <p:txBody>
          <a:bodyPr wrap="square" rtlCol="0">
            <a:spAutoFit/>
          </a:bodyPr>
          <a:lstStyle/>
          <a:p>
            <a:r>
              <a:rPr kumimoji="1" lang="ja-JP" altLang="en-US" b="1" dirty="0" smtClean="0">
                <a:solidFill>
                  <a:schemeClr val="bg1"/>
                </a:solidFill>
              </a:rPr>
              <a:t>加入者自身が選択した運用商品の実績によって、利回りが変動します。</a:t>
            </a:r>
            <a:endParaRPr kumimoji="1" lang="ja-JP" altLang="en-US" dirty="0">
              <a:solidFill>
                <a:schemeClr val="bg1"/>
              </a:solidFill>
            </a:endParaRPr>
          </a:p>
        </p:txBody>
      </p:sp>
      <p:sp>
        <p:nvSpPr>
          <p:cNvPr id="3" name="テキスト ボックス 2"/>
          <p:cNvSpPr txBox="1"/>
          <p:nvPr/>
        </p:nvSpPr>
        <p:spPr>
          <a:xfrm>
            <a:off x="476123" y="4249252"/>
            <a:ext cx="8094093" cy="923330"/>
          </a:xfrm>
          <a:prstGeom prst="rect">
            <a:avLst/>
          </a:prstGeom>
          <a:noFill/>
        </p:spPr>
        <p:txBody>
          <a:bodyPr wrap="square" rtlCol="0">
            <a:spAutoFit/>
          </a:bodyPr>
          <a:lstStyle/>
          <a:p>
            <a:r>
              <a:rPr kumimoji="1" lang="ja-JP" altLang="en-US" b="1" dirty="0" smtClean="0">
                <a:solidFill>
                  <a:schemeClr val="bg1"/>
                </a:solidFill>
                <a:latin typeface="+mn-ea"/>
              </a:rPr>
              <a:t>６０歳時点で加入者期間が１０年未満の場合は、受給開始年齢が加入期間によって、６１歳 ～ ６５歳となり、６０歳から年金として受け取ることができません。</a:t>
            </a:r>
            <a:endParaRPr kumimoji="1" lang="en-US" altLang="ja-JP" b="1" dirty="0" smtClean="0">
              <a:solidFill>
                <a:schemeClr val="bg1"/>
              </a:solidFill>
              <a:latin typeface="+mn-ea"/>
            </a:endParaRPr>
          </a:p>
          <a:p>
            <a:r>
              <a:rPr lang="ja-JP" altLang="en-US" b="1" dirty="0" smtClean="0">
                <a:solidFill>
                  <a:schemeClr val="bg1"/>
                </a:solidFill>
                <a:latin typeface="+mn-ea"/>
              </a:rPr>
              <a:t>⇒スライド８参照</a:t>
            </a:r>
            <a:r>
              <a:rPr lang="en-US" altLang="ja-JP" b="1" dirty="0" smtClean="0">
                <a:solidFill>
                  <a:schemeClr val="bg1"/>
                </a:solidFill>
                <a:latin typeface="+mn-ea"/>
              </a:rPr>
              <a:t> </a:t>
            </a:r>
            <a:endParaRPr kumimoji="1" lang="ja-JP" altLang="en-US" b="1" dirty="0">
              <a:solidFill>
                <a:schemeClr val="bg1"/>
              </a:solidFill>
              <a:latin typeface="+mn-ea"/>
            </a:endParaRPr>
          </a:p>
        </p:txBody>
      </p:sp>
      <p:sp>
        <p:nvSpPr>
          <p:cNvPr id="4" name="テキスト ボックス 3"/>
          <p:cNvSpPr txBox="1"/>
          <p:nvPr/>
        </p:nvSpPr>
        <p:spPr>
          <a:xfrm>
            <a:off x="391745" y="5181594"/>
            <a:ext cx="8192039" cy="369332"/>
          </a:xfrm>
          <a:prstGeom prst="rect">
            <a:avLst/>
          </a:prstGeom>
          <a:noFill/>
        </p:spPr>
        <p:txBody>
          <a:bodyPr wrap="square" rtlCol="0">
            <a:spAutoFit/>
          </a:bodyPr>
          <a:lstStyle/>
          <a:p>
            <a:r>
              <a:rPr kumimoji="1" lang="ja-JP" altLang="en-US" dirty="0" smtClean="0"/>
              <a:t>・ＤＣ年金の資産残高は、毎年、（①４月頃　　②１２月頃）　に通知される。</a:t>
            </a:r>
            <a:endParaRPr kumimoji="1" lang="ja-JP" altLang="en-US" dirty="0"/>
          </a:p>
        </p:txBody>
      </p:sp>
      <p:sp>
        <p:nvSpPr>
          <p:cNvPr id="14" name="円/楕円 13"/>
          <p:cNvSpPr/>
          <p:nvPr/>
        </p:nvSpPr>
        <p:spPr>
          <a:xfrm>
            <a:off x="3590629" y="5186909"/>
            <a:ext cx="1008112" cy="43321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89691" y="5689405"/>
            <a:ext cx="8094093" cy="923330"/>
          </a:xfrm>
          <a:prstGeom prst="rect">
            <a:avLst/>
          </a:prstGeom>
          <a:noFill/>
        </p:spPr>
        <p:txBody>
          <a:bodyPr wrap="square" rtlCol="0">
            <a:spAutoFit/>
          </a:bodyPr>
          <a:lstStyle/>
          <a:p>
            <a:r>
              <a:rPr kumimoji="1" lang="ja-JP" altLang="en-US" b="1" dirty="0" smtClean="0">
                <a:solidFill>
                  <a:schemeClr val="bg1"/>
                </a:solidFill>
              </a:rPr>
              <a:t>毎年４月末に日本生命より「確定拠出年金  残高のお知らせ」が日本生命への登録住所あてに郵送されます。住所が変わられた方は、会社への届出とは別に住所変更手続きが必要ですので、企業年金基金までご連絡ください。</a:t>
            </a:r>
            <a:endParaRPr kumimoji="1" lang="ja-JP" altLang="en-US" b="1" dirty="0">
              <a:solidFill>
                <a:schemeClr val="bg1"/>
              </a:solidFill>
            </a:endParaRPr>
          </a:p>
        </p:txBody>
      </p:sp>
      <p:sp>
        <p:nvSpPr>
          <p:cNvPr id="18" name="スライド番号プレースホルダー 3"/>
          <p:cNvSpPr>
            <a:spLocks noGrp="1"/>
          </p:cNvSpPr>
          <p:nvPr>
            <p:ph type="sldNum" sz="quarter" idx="12"/>
          </p:nvPr>
        </p:nvSpPr>
        <p:spPr>
          <a:xfrm>
            <a:off x="8462684" y="6136137"/>
            <a:ext cx="493712" cy="476250"/>
          </a:xfrm>
        </p:spPr>
        <p:txBody>
          <a:bodyPr/>
          <a:lstStyle/>
          <a:p>
            <a:pPr>
              <a:defRPr/>
            </a:pPr>
            <a:fld id="{735A9ACB-51F4-4040-90DF-2F0ABD54F4E3}" type="slidenum">
              <a:rPr lang="en-US" altLang="ja-JP" sz="1600">
                <a:solidFill>
                  <a:srgbClr val="000000"/>
                </a:solidFill>
                <a:latin typeface="+mj-ea"/>
                <a:ea typeface="+mj-ea"/>
              </a:rPr>
              <a:pPr>
                <a:defRPr/>
              </a:pPr>
              <a:t>4</a:t>
            </a:fld>
            <a:endParaRPr lang="en-US" altLang="ja-JP" sz="1600" dirty="0">
              <a:solidFill>
                <a:srgbClr val="000000"/>
              </a:solidFill>
              <a:latin typeface="+mj-ea"/>
              <a:ea typeface="+mj-ea"/>
            </a:endParaRPr>
          </a:p>
        </p:txBody>
      </p:sp>
    </p:spTree>
    <p:extLst>
      <p:ext uri="{BB962C8B-B14F-4D97-AF65-F5344CB8AC3E}">
        <p14:creationId xmlns:p14="http://schemas.microsoft.com/office/powerpoint/2010/main" val="38932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7" presetClass="emph" presetSubtype="10" fill="hold" nodeType="withEffect">
                                  <p:stCondLst>
                                    <p:cond delay="0"/>
                                  </p:stCondLst>
                                  <p:childTnLst>
                                    <p:animClr clrSpc="hsl" dir="ccw">
                                      <p:cBhvr>
                                        <p:cTn id="9" dur="500" fill="hold"/>
                                        <p:tgtEl>
                                          <p:spTgt spid="5"/>
                                        </p:tgtEl>
                                        <p:attrNameLst>
                                          <p:attrName>stroke.color</p:attrName>
                                        </p:attrNameLst>
                                      </p:cBhvr>
                                      <p:to>
                                        <a:srgbClr val="FF0000"/>
                                      </p:to>
                                    </p:animClr>
                                    <p:set>
                                      <p:cBhvr>
                                        <p:cTn id="10" dur="500" fill="hold"/>
                                        <p:tgtEl>
                                          <p:spTgt spid="5"/>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3" presetClass="emph" presetSubtype="2" fill="hold" grpId="1" nodeType="withEffect">
                                  <p:stCondLst>
                                    <p:cond delay="0"/>
                                  </p:stCondLst>
                                  <p:childTnLst>
                                    <p:animClr clrSpc="rgb" dir="cw">
                                      <p:cBhvr override="childStyle">
                                        <p:cTn id="17" dur="500" fill="hold"/>
                                        <p:tgtEl>
                                          <p:spTgt spid="16"/>
                                        </p:tgtEl>
                                        <p:attrNameLst>
                                          <p:attrName>style.color</p:attrName>
                                        </p:attrNameLst>
                                      </p:cBhvr>
                                      <p:to>
                                        <a:srgbClr val="FF3300"/>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7" presetClass="emph" presetSubtype="2" fill="hold" nodeType="withEffect">
                                  <p:stCondLst>
                                    <p:cond delay="0"/>
                                  </p:stCondLst>
                                  <p:childTnLst>
                                    <p:animClr clrSpc="rgb" dir="cw">
                                      <p:cBhvr>
                                        <p:cTn id="24" dur="500" fill="hold"/>
                                        <p:tgtEl>
                                          <p:spTgt spid="10"/>
                                        </p:tgtEl>
                                        <p:attrNameLst>
                                          <p:attrName>stroke.color</p:attrName>
                                        </p:attrNameLst>
                                      </p:cBhvr>
                                      <p:to>
                                        <a:srgbClr val="FF0000"/>
                                      </p:to>
                                    </p:animClr>
                                    <p:set>
                                      <p:cBhvr>
                                        <p:cTn id="25" dur="500" fill="hold"/>
                                        <p:tgtEl>
                                          <p:spTgt spid="10"/>
                                        </p:tgtEl>
                                        <p:attrNameLst>
                                          <p:attrName>stroke.on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17"/>
                                        </p:tgtEl>
                                        <p:attrNameLst>
                                          <p:attrName>style.color</p:attrName>
                                        </p:attrNameLst>
                                      </p:cBhvr>
                                      <p:to>
                                        <a:srgbClr val="FF3300"/>
                                      </p:to>
                                    </p:animClr>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7" presetClass="emph" presetSubtype="2" fill="hold" nodeType="withEffect">
                                  <p:stCondLst>
                                    <p:cond delay="0"/>
                                  </p:stCondLst>
                                  <p:childTnLst>
                                    <p:animClr clrSpc="rgb" dir="cw">
                                      <p:cBhvr>
                                        <p:cTn id="39" dur="500" fill="hold"/>
                                        <p:tgtEl>
                                          <p:spTgt spid="6"/>
                                        </p:tgtEl>
                                        <p:attrNameLst>
                                          <p:attrName>stroke.color</p:attrName>
                                        </p:attrNameLst>
                                      </p:cBhvr>
                                      <p:to>
                                        <a:srgbClr val="FF0000"/>
                                      </p:to>
                                    </p:animClr>
                                    <p:set>
                                      <p:cBhvr>
                                        <p:cTn id="40" dur="500" fill="hold"/>
                                        <p:tgtEl>
                                          <p:spTgt spid="6"/>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3"/>
                                        </p:tgtEl>
                                        <p:attrNameLst>
                                          <p:attrName>style.color</p:attrName>
                                        </p:attrNameLst>
                                      </p:cBhvr>
                                      <p:to>
                                        <a:srgbClr val="FF3300"/>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7" presetClass="emph" presetSubtype="2" fill="hold" nodeType="withEffect">
                                  <p:stCondLst>
                                    <p:cond delay="0"/>
                                  </p:stCondLst>
                                  <p:childTnLst>
                                    <p:animClr clrSpc="rgb" dir="cw">
                                      <p:cBhvr>
                                        <p:cTn id="54" dur="500" fill="hold"/>
                                        <p:tgtEl>
                                          <p:spTgt spid="14"/>
                                        </p:tgtEl>
                                        <p:attrNameLst>
                                          <p:attrName>stroke.color</p:attrName>
                                        </p:attrNameLst>
                                      </p:cBhvr>
                                      <p:to>
                                        <a:srgbClr val="FF0000"/>
                                      </p:to>
                                    </p:animClr>
                                    <p:set>
                                      <p:cBhvr>
                                        <p:cTn id="55" dur="500" fill="hold"/>
                                        <p:tgtEl>
                                          <p:spTgt spid="14"/>
                                        </p:tgtEl>
                                        <p:attrNameLst>
                                          <p:attrName>stroke.on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3" presetClass="emph" presetSubtype="2" fill="hold" grpId="1" nodeType="withEffect">
                                  <p:stCondLst>
                                    <p:cond delay="0"/>
                                  </p:stCondLst>
                                  <p:childTnLst>
                                    <p:animClr clrSpc="rgb" dir="cw">
                                      <p:cBhvr override="childStyle">
                                        <p:cTn id="62" dur="500" fill="hold"/>
                                        <p:tgtEl>
                                          <p:spTgt spid="15"/>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6" grpId="0"/>
      <p:bldP spid="16" grpId="1"/>
      <p:bldP spid="17" grpId="0"/>
      <p:bldP spid="17" grpId="1"/>
      <p:bldP spid="3" grpId="0"/>
      <p:bldP spid="3" grpId="1"/>
      <p:bldP spid="14" grpId="0"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316416" y="6356350"/>
            <a:ext cx="370384" cy="365125"/>
          </a:xfrm>
        </p:spPr>
        <p:txBody>
          <a:bodyPr/>
          <a:lstStyle/>
          <a:p>
            <a:fld id="{76480B9C-8944-4653-AA27-544BC35274F5}" type="slidenum">
              <a:rPr kumimoji="1" lang="ja-JP" altLang="en-US" sz="1600" smtClean="0">
                <a:solidFill>
                  <a:schemeClr val="tx1"/>
                </a:solidFill>
              </a:rPr>
              <a:t>5</a:t>
            </a:fld>
            <a:endParaRPr kumimoji="1" lang="ja-JP" altLang="en-US" sz="1600" dirty="0">
              <a:solidFill>
                <a:schemeClr val="tx1"/>
              </a:solidFill>
            </a:endParaRPr>
          </a:p>
        </p:txBody>
      </p:sp>
      <p:sp>
        <p:nvSpPr>
          <p:cNvPr id="12" name="テキスト ボックス 11"/>
          <p:cNvSpPr txBox="1"/>
          <p:nvPr/>
        </p:nvSpPr>
        <p:spPr>
          <a:xfrm>
            <a:off x="342277" y="102815"/>
            <a:ext cx="8801723" cy="1010533"/>
          </a:xfrm>
          <a:prstGeom prst="rect">
            <a:avLst/>
          </a:prstGeom>
          <a:noFill/>
        </p:spPr>
        <p:txBody>
          <a:bodyPr wrap="square" rtlCol="0">
            <a:spAutoFit/>
          </a:bodyPr>
          <a:lstStyle/>
          <a:p>
            <a:r>
              <a:rPr kumimoji="1" lang="en-US" altLang="ja-JP" b="1" dirty="0" smtClean="0"/>
              <a:t>【</a:t>
            </a:r>
            <a:r>
              <a:rPr kumimoji="1" lang="ja-JP" altLang="en-US" b="1" dirty="0" smtClean="0"/>
              <a:t>設問２</a:t>
            </a:r>
            <a:r>
              <a:rPr kumimoji="1" lang="en-US" altLang="ja-JP" b="1" dirty="0" smtClean="0"/>
              <a:t>】</a:t>
            </a:r>
          </a:p>
          <a:p>
            <a:pPr>
              <a:lnSpc>
                <a:spcPts val="2500"/>
              </a:lnSpc>
            </a:pPr>
            <a:r>
              <a:rPr kumimoji="1" lang="ja-JP" altLang="en-US" b="1" dirty="0" smtClean="0"/>
              <a:t>ＤＣ年金を前払い退職金として給与で受け取っている</a:t>
            </a:r>
            <a:r>
              <a:rPr kumimoji="1" lang="ja-JP" altLang="en-US" dirty="0" smtClean="0"/>
              <a:t>　　　　　　</a:t>
            </a:r>
            <a:r>
              <a:rPr kumimoji="1" lang="ja-JP" altLang="en-US" b="1" dirty="0" smtClean="0"/>
              <a:t>と年金加入している</a:t>
            </a:r>
            <a:r>
              <a:rPr kumimoji="1" lang="ja-JP" altLang="en-US" dirty="0" smtClean="0"/>
              <a:t>　　　　</a:t>
            </a:r>
            <a:r>
              <a:rPr kumimoji="1" lang="ja-JP" altLang="en-US" b="1" dirty="0" smtClean="0"/>
              <a:t>の会話です。</a:t>
            </a:r>
            <a:r>
              <a:rPr kumimoji="1" lang="ja-JP" altLang="en-US" dirty="0" smtClean="0"/>
              <a:t>　　　　　</a:t>
            </a:r>
            <a:r>
              <a:rPr kumimoji="1" lang="ja-JP" altLang="en-US" b="1" dirty="0" smtClean="0"/>
              <a:t>に当てはまる語句・数字を入れてください。</a:t>
            </a:r>
            <a:endParaRPr kumimoji="1" lang="ja-JP" altLang="en-US" b="1" dirty="0"/>
          </a:p>
        </p:txBody>
      </p:sp>
      <p:sp>
        <p:nvSpPr>
          <p:cNvPr id="13" name="正方形/長方形 12"/>
          <p:cNvSpPr/>
          <p:nvPr/>
        </p:nvSpPr>
        <p:spPr>
          <a:xfrm>
            <a:off x="1748623" y="727448"/>
            <a:ext cx="651239" cy="385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D:\Users\9206814\AppData\Local\Microsoft\Windows\Temporary Internet Files\Content.IE5\WDL5YBNY\lgi01c201405300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077" y="260648"/>
            <a:ext cx="749171" cy="4633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497" y="252596"/>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descr="D:\Users\9206814\AppData\Local\Microsoft\Windows\Temporary Internet Files\Content.IE5\WDL5YBNY\lgi01c2014053006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15" y="1319351"/>
            <a:ext cx="580061" cy="5196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96" y="2105153"/>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descr="D:\Users\9206814\AppData\Local\Microsoft\Windows\Temporary Internet Files\Content.IE5\WDL5YBNY\lgi01c2014053006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277" y="3004167"/>
            <a:ext cx="580061" cy="536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D:\Users\9206814\AppData\Local\Microsoft\Windows\Temporary Internet Files\Content.IE5\WDL5YBNY\lgi01c2014053006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9" y="4713399"/>
            <a:ext cx="580061" cy="53683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9" y="3789040"/>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9" y="5504570"/>
            <a:ext cx="615680" cy="60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descr="D:\Users\9206814\AppData\Local\Microsoft\Windows\Temporary Internet Files\Content.IE5\WDL5YBNY\lgi01c2014053006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014" y="6214394"/>
            <a:ext cx="580061" cy="53683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59433" y="1201762"/>
            <a:ext cx="7562713" cy="646331"/>
          </a:xfrm>
          <a:prstGeom prst="rect">
            <a:avLst/>
          </a:prstGeom>
          <a:noFill/>
        </p:spPr>
        <p:txBody>
          <a:bodyPr wrap="square" rtlCol="0">
            <a:spAutoFit/>
          </a:bodyPr>
          <a:lstStyle/>
          <a:p>
            <a:r>
              <a:rPr kumimoji="1" lang="ja-JP" altLang="en-US" dirty="0" smtClean="0"/>
              <a:t>ＤＣ年金を前払い退職金として給与で受け取っているんだけど、そのお金を自分で運用しようと考えているんだ。</a:t>
            </a:r>
            <a:endParaRPr kumimoji="1" lang="ja-JP" altLang="en-US" dirty="0"/>
          </a:p>
        </p:txBody>
      </p:sp>
      <p:sp>
        <p:nvSpPr>
          <p:cNvPr id="4" name="テキスト ボックス 3"/>
          <p:cNvSpPr txBox="1"/>
          <p:nvPr/>
        </p:nvSpPr>
        <p:spPr>
          <a:xfrm>
            <a:off x="1187623" y="1948433"/>
            <a:ext cx="7418697" cy="923330"/>
          </a:xfrm>
          <a:prstGeom prst="rect">
            <a:avLst/>
          </a:prstGeom>
          <a:noFill/>
        </p:spPr>
        <p:txBody>
          <a:bodyPr wrap="square" rtlCol="0">
            <a:spAutoFit/>
          </a:bodyPr>
          <a:lstStyle/>
          <a:p>
            <a:r>
              <a:rPr kumimoji="1" lang="ja-JP" altLang="en-US" dirty="0" smtClean="0"/>
              <a:t>なるほど、老後の生活資金づくりを意識することは大切だよね。</a:t>
            </a:r>
            <a:endParaRPr kumimoji="1" lang="en-US" altLang="ja-JP" dirty="0" smtClean="0"/>
          </a:p>
          <a:p>
            <a:r>
              <a:rPr lang="ja-JP" altLang="en-US" dirty="0" smtClean="0"/>
              <a:t>ただ、税金面では、前払い退職金として給与で受け取ることは、あまりお得とは言えないんだ。</a:t>
            </a:r>
            <a:endParaRPr kumimoji="1" lang="ja-JP" altLang="en-US" dirty="0"/>
          </a:p>
        </p:txBody>
      </p:sp>
      <p:sp>
        <p:nvSpPr>
          <p:cNvPr id="5" name="テキスト ボックス 4"/>
          <p:cNvSpPr txBox="1"/>
          <p:nvPr/>
        </p:nvSpPr>
        <p:spPr>
          <a:xfrm>
            <a:off x="1146408" y="3087919"/>
            <a:ext cx="3341923" cy="369332"/>
          </a:xfrm>
          <a:prstGeom prst="rect">
            <a:avLst/>
          </a:prstGeom>
          <a:noFill/>
        </p:spPr>
        <p:txBody>
          <a:bodyPr wrap="square" rtlCol="0">
            <a:spAutoFit/>
          </a:bodyPr>
          <a:lstStyle/>
          <a:p>
            <a:r>
              <a:rPr kumimoji="1" lang="ja-JP" altLang="en-US" dirty="0" smtClean="0"/>
              <a:t>え、それはどういうことなの？</a:t>
            </a:r>
            <a:endParaRPr kumimoji="1" lang="ja-JP" altLang="en-US" dirty="0"/>
          </a:p>
        </p:txBody>
      </p:sp>
      <p:sp>
        <p:nvSpPr>
          <p:cNvPr id="6" name="テキスト ボックス 5"/>
          <p:cNvSpPr txBox="1"/>
          <p:nvPr/>
        </p:nvSpPr>
        <p:spPr>
          <a:xfrm>
            <a:off x="1174125" y="3766571"/>
            <a:ext cx="4640196" cy="369332"/>
          </a:xfrm>
          <a:prstGeom prst="rect">
            <a:avLst/>
          </a:prstGeom>
          <a:noFill/>
        </p:spPr>
        <p:txBody>
          <a:bodyPr wrap="square" rtlCol="0">
            <a:spAutoFit/>
          </a:bodyPr>
          <a:lstStyle/>
          <a:p>
            <a:r>
              <a:rPr kumimoji="1" lang="ja-JP" altLang="en-US" dirty="0" smtClean="0"/>
              <a:t>まず、前払い退職金は給与とみなされるので、</a:t>
            </a:r>
            <a:endParaRPr kumimoji="1" lang="ja-JP" altLang="en-US" dirty="0"/>
          </a:p>
        </p:txBody>
      </p:sp>
      <p:sp>
        <p:nvSpPr>
          <p:cNvPr id="18" name="正方形/長方形 17"/>
          <p:cNvSpPr/>
          <p:nvPr/>
        </p:nvSpPr>
        <p:spPr>
          <a:xfrm>
            <a:off x="5745961" y="3694307"/>
            <a:ext cx="941003"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26605" y="5247698"/>
            <a:ext cx="1200446" cy="369332"/>
          </a:xfrm>
          <a:prstGeom prst="rect">
            <a:avLst/>
          </a:prstGeom>
          <a:noFill/>
        </p:spPr>
        <p:txBody>
          <a:bodyPr wrap="square" rtlCol="0">
            <a:spAutoFit/>
          </a:bodyPr>
          <a:lstStyle/>
          <a:p>
            <a:r>
              <a:rPr kumimoji="1" lang="ja-JP" altLang="en-US" b="1" dirty="0" smtClean="0">
                <a:solidFill>
                  <a:schemeClr val="bg1"/>
                </a:solidFill>
                <a:latin typeface="+mj-ea"/>
                <a:ea typeface="+mj-ea"/>
              </a:rPr>
              <a:t>２０．</a:t>
            </a:r>
            <a:r>
              <a:rPr kumimoji="1" lang="en-US" altLang="ja-JP" b="1" dirty="0" smtClean="0">
                <a:solidFill>
                  <a:schemeClr val="bg1"/>
                </a:solidFill>
                <a:latin typeface="+mj-ea"/>
                <a:ea typeface="+mj-ea"/>
              </a:rPr>
              <a:t>315</a:t>
            </a:r>
            <a:endParaRPr kumimoji="1" lang="ja-JP" altLang="en-US" b="1" dirty="0">
              <a:solidFill>
                <a:schemeClr val="bg1"/>
              </a:solidFill>
              <a:latin typeface="+mj-ea"/>
              <a:ea typeface="+mj-ea"/>
            </a:endParaRPr>
          </a:p>
        </p:txBody>
      </p:sp>
      <p:sp>
        <p:nvSpPr>
          <p:cNvPr id="20" name="テキスト ボックス 19"/>
          <p:cNvSpPr txBox="1"/>
          <p:nvPr/>
        </p:nvSpPr>
        <p:spPr>
          <a:xfrm>
            <a:off x="6812178" y="3766571"/>
            <a:ext cx="378790" cy="369332"/>
          </a:xfrm>
          <a:prstGeom prst="rect">
            <a:avLst/>
          </a:prstGeom>
          <a:noFill/>
        </p:spPr>
        <p:txBody>
          <a:bodyPr wrap="square" rtlCol="0">
            <a:spAutoFit/>
          </a:bodyPr>
          <a:lstStyle/>
          <a:p>
            <a:r>
              <a:rPr kumimoji="1" lang="ja-JP" altLang="en-US" dirty="0" smtClean="0"/>
              <a:t>や</a:t>
            </a:r>
            <a:endParaRPr kumimoji="1" lang="ja-JP" altLang="en-US" dirty="0"/>
          </a:p>
        </p:txBody>
      </p:sp>
      <p:sp>
        <p:nvSpPr>
          <p:cNvPr id="21" name="正方形/長方形 20"/>
          <p:cNvSpPr/>
          <p:nvPr/>
        </p:nvSpPr>
        <p:spPr>
          <a:xfrm>
            <a:off x="7370545" y="3692068"/>
            <a:ext cx="1071952"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416909" y="3710699"/>
            <a:ext cx="979223" cy="369332"/>
          </a:xfrm>
          <a:prstGeom prst="rect">
            <a:avLst/>
          </a:prstGeom>
          <a:noFill/>
        </p:spPr>
        <p:txBody>
          <a:bodyPr wrap="square" rtlCol="0">
            <a:spAutoFit/>
          </a:bodyPr>
          <a:lstStyle/>
          <a:p>
            <a:r>
              <a:rPr kumimoji="1" lang="ja-JP" altLang="en-US" b="1" dirty="0" smtClean="0">
                <a:solidFill>
                  <a:schemeClr val="bg1"/>
                </a:solidFill>
              </a:rPr>
              <a:t>住民税</a:t>
            </a:r>
            <a:endParaRPr kumimoji="1" lang="ja-JP" altLang="en-US" b="1" dirty="0">
              <a:solidFill>
                <a:schemeClr val="bg1"/>
              </a:solidFill>
            </a:endParaRPr>
          </a:p>
        </p:txBody>
      </p:sp>
      <p:sp>
        <p:nvSpPr>
          <p:cNvPr id="7" name="テキスト ボックス 6"/>
          <p:cNvSpPr txBox="1"/>
          <p:nvPr/>
        </p:nvSpPr>
        <p:spPr>
          <a:xfrm>
            <a:off x="1172459" y="4214264"/>
            <a:ext cx="1344941" cy="369332"/>
          </a:xfrm>
          <a:prstGeom prst="rect">
            <a:avLst/>
          </a:prstGeom>
          <a:noFill/>
        </p:spPr>
        <p:txBody>
          <a:bodyPr wrap="square" rtlCol="0">
            <a:spAutoFit/>
          </a:bodyPr>
          <a:lstStyle/>
          <a:p>
            <a:r>
              <a:rPr kumimoji="1" lang="ja-JP" altLang="en-US" dirty="0" smtClean="0"/>
              <a:t>が増えるし</a:t>
            </a:r>
            <a:endParaRPr kumimoji="1" lang="ja-JP" altLang="en-US" dirty="0"/>
          </a:p>
        </p:txBody>
      </p:sp>
      <p:sp>
        <p:nvSpPr>
          <p:cNvPr id="24" name="正方形/長方形 23"/>
          <p:cNvSpPr/>
          <p:nvPr/>
        </p:nvSpPr>
        <p:spPr>
          <a:xfrm>
            <a:off x="2525123" y="4182035"/>
            <a:ext cx="1705074"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377661" y="4230600"/>
            <a:ext cx="2778504" cy="369332"/>
          </a:xfrm>
          <a:prstGeom prst="rect">
            <a:avLst/>
          </a:prstGeom>
          <a:noFill/>
        </p:spPr>
        <p:txBody>
          <a:bodyPr wrap="square" rtlCol="0">
            <a:spAutoFit/>
          </a:bodyPr>
          <a:lstStyle/>
          <a:p>
            <a:r>
              <a:rPr kumimoji="1" lang="ja-JP" altLang="en-US" dirty="0" smtClean="0"/>
              <a:t>算出の対象にもなるんだ。</a:t>
            </a:r>
            <a:endParaRPr kumimoji="1" lang="ja-JP" altLang="en-US" dirty="0"/>
          </a:p>
        </p:txBody>
      </p:sp>
      <p:sp>
        <p:nvSpPr>
          <p:cNvPr id="26" name="テキスト ボックス 25"/>
          <p:cNvSpPr txBox="1"/>
          <p:nvPr/>
        </p:nvSpPr>
        <p:spPr>
          <a:xfrm>
            <a:off x="2593843" y="4214263"/>
            <a:ext cx="1567634" cy="369332"/>
          </a:xfrm>
          <a:prstGeom prst="rect">
            <a:avLst/>
          </a:prstGeom>
          <a:noFill/>
        </p:spPr>
        <p:txBody>
          <a:bodyPr wrap="square" rtlCol="0">
            <a:spAutoFit/>
          </a:bodyPr>
          <a:lstStyle/>
          <a:p>
            <a:r>
              <a:rPr kumimoji="1" lang="ja-JP" altLang="en-US" b="1" dirty="0" smtClean="0">
                <a:solidFill>
                  <a:schemeClr val="bg1"/>
                </a:solidFill>
              </a:rPr>
              <a:t>社会保険料</a:t>
            </a:r>
            <a:endParaRPr kumimoji="1" lang="ja-JP" altLang="en-US" b="1" dirty="0">
              <a:solidFill>
                <a:schemeClr val="bg1"/>
              </a:solidFill>
            </a:endParaRPr>
          </a:p>
        </p:txBody>
      </p:sp>
      <p:sp>
        <p:nvSpPr>
          <p:cNvPr id="9" name="テキスト ボックス 8"/>
          <p:cNvSpPr txBox="1"/>
          <p:nvPr/>
        </p:nvSpPr>
        <p:spPr>
          <a:xfrm>
            <a:off x="1142150" y="4786777"/>
            <a:ext cx="6053536" cy="369332"/>
          </a:xfrm>
          <a:prstGeom prst="rect">
            <a:avLst/>
          </a:prstGeom>
          <a:noFill/>
        </p:spPr>
        <p:txBody>
          <a:bodyPr wrap="square" rtlCol="0">
            <a:spAutoFit/>
          </a:bodyPr>
          <a:lstStyle/>
          <a:p>
            <a:r>
              <a:rPr kumimoji="1" lang="ja-JP" altLang="en-US" dirty="0" smtClean="0"/>
              <a:t>入ってくるお金だけでなく、出ていくお金も増えるんだね。</a:t>
            </a:r>
            <a:endParaRPr kumimoji="1" lang="ja-JP" altLang="en-US" dirty="0"/>
          </a:p>
        </p:txBody>
      </p:sp>
      <p:sp>
        <p:nvSpPr>
          <p:cNvPr id="11" name="テキスト ボックス 10"/>
          <p:cNvSpPr txBox="1"/>
          <p:nvPr/>
        </p:nvSpPr>
        <p:spPr>
          <a:xfrm>
            <a:off x="1146408" y="5317607"/>
            <a:ext cx="6049278" cy="369332"/>
          </a:xfrm>
          <a:prstGeom prst="rect">
            <a:avLst/>
          </a:prstGeom>
          <a:noFill/>
        </p:spPr>
        <p:txBody>
          <a:bodyPr wrap="square" rtlCol="0">
            <a:spAutoFit/>
          </a:bodyPr>
          <a:lstStyle/>
          <a:p>
            <a:r>
              <a:rPr kumimoji="1" lang="ja-JP" altLang="en-US" dirty="0" smtClean="0"/>
              <a:t>そうなんだよ。それに、自分で資産運用すると、運用益に対し</a:t>
            </a:r>
            <a:endParaRPr kumimoji="1" lang="ja-JP" altLang="en-US" dirty="0"/>
          </a:p>
        </p:txBody>
      </p:sp>
      <p:sp>
        <p:nvSpPr>
          <p:cNvPr id="30" name="正方形/長方形 29"/>
          <p:cNvSpPr/>
          <p:nvPr/>
        </p:nvSpPr>
        <p:spPr>
          <a:xfrm>
            <a:off x="7276044" y="5217869"/>
            <a:ext cx="1239967"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596417" y="5271440"/>
            <a:ext cx="307840" cy="369332"/>
          </a:xfrm>
          <a:prstGeom prst="rect">
            <a:avLst/>
          </a:prstGeom>
          <a:noFill/>
        </p:spPr>
        <p:txBody>
          <a:bodyPr wrap="square" rtlCol="0">
            <a:spAutoFit/>
          </a:bodyPr>
          <a:lstStyle/>
          <a:p>
            <a:r>
              <a:rPr kumimoji="1" lang="ja-JP" altLang="en-US" dirty="0" smtClean="0"/>
              <a:t>％</a:t>
            </a:r>
            <a:endParaRPr kumimoji="1" lang="ja-JP" altLang="en-US" dirty="0"/>
          </a:p>
        </p:txBody>
      </p:sp>
      <p:sp>
        <p:nvSpPr>
          <p:cNvPr id="15" name="テキスト ボックス 14"/>
          <p:cNvSpPr txBox="1"/>
          <p:nvPr/>
        </p:nvSpPr>
        <p:spPr>
          <a:xfrm>
            <a:off x="1187623" y="5767325"/>
            <a:ext cx="5154054" cy="369332"/>
          </a:xfrm>
          <a:prstGeom prst="rect">
            <a:avLst/>
          </a:prstGeom>
          <a:noFill/>
        </p:spPr>
        <p:txBody>
          <a:bodyPr wrap="square" rtlCol="0">
            <a:spAutoFit/>
          </a:bodyPr>
          <a:lstStyle/>
          <a:p>
            <a:r>
              <a:rPr kumimoji="1" lang="ja-JP" altLang="en-US" dirty="0" smtClean="0"/>
              <a:t>の税金がかかるけど、ＤＣ年金の運用益は、なんと</a:t>
            </a:r>
            <a:endParaRPr kumimoji="1" lang="ja-JP" altLang="en-US" dirty="0"/>
          </a:p>
        </p:txBody>
      </p:sp>
      <p:sp>
        <p:nvSpPr>
          <p:cNvPr id="33" name="正方形/長方形 32"/>
          <p:cNvSpPr/>
          <p:nvPr/>
        </p:nvSpPr>
        <p:spPr>
          <a:xfrm>
            <a:off x="6341677" y="5809515"/>
            <a:ext cx="941003" cy="433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341678" y="5811793"/>
            <a:ext cx="941002" cy="369332"/>
          </a:xfrm>
          <a:prstGeom prst="rect">
            <a:avLst/>
          </a:prstGeom>
          <a:noFill/>
        </p:spPr>
        <p:txBody>
          <a:bodyPr wrap="square" rtlCol="0">
            <a:spAutoFit/>
          </a:bodyPr>
          <a:lstStyle/>
          <a:p>
            <a:r>
              <a:rPr kumimoji="1" lang="ja-JP" altLang="en-US" b="1" dirty="0" smtClean="0">
                <a:solidFill>
                  <a:schemeClr val="bg1"/>
                </a:solidFill>
              </a:rPr>
              <a:t>非課税</a:t>
            </a:r>
            <a:endParaRPr kumimoji="1" lang="ja-JP" altLang="en-US" b="1" dirty="0">
              <a:solidFill>
                <a:schemeClr val="bg1"/>
              </a:solidFill>
            </a:endParaRPr>
          </a:p>
        </p:txBody>
      </p:sp>
      <p:sp>
        <p:nvSpPr>
          <p:cNvPr id="17" name="テキスト ボックス 16"/>
          <p:cNvSpPr txBox="1"/>
          <p:nvPr/>
        </p:nvSpPr>
        <p:spPr>
          <a:xfrm>
            <a:off x="7386627" y="5771715"/>
            <a:ext cx="1009505" cy="369332"/>
          </a:xfrm>
          <a:prstGeom prst="rect">
            <a:avLst/>
          </a:prstGeom>
          <a:noFill/>
        </p:spPr>
        <p:txBody>
          <a:bodyPr wrap="square" rtlCol="0">
            <a:spAutoFit/>
          </a:bodyPr>
          <a:lstStyle/>
          <a:p>
            <a:r>
              <a:rPr kumimoji="1" lang="ja-JP" altLang="en-US" dirty="0" smtClean="0"/>
              <a:t>なんだ。</a:t>
            </a:r>
            <a:endParaRPr kumimoji="1" lang="ja-JP" altLang="en-US" dirty="0"/>
          </a:p>
        </p:txBody>
      </p:sp>
      <p:sp>
        <p:nvSpPr>
          <p:cNvPr id="29" name="テキスト ボックス 28"/>
          <p:cNvSpPr txBox="1"/>
          <p:nvPr/>
        </p:nvSpPr>
        <p:spPr>
          <a:xfrm>
            <a:off x="1146408" y="6291625"/>
            <a:ext cx="6449928" cy="369332"/>
          </a:xfrm>
          <a:prstGeom prst="rect">
            <a:avLst/>
          </a:prstGeom>
          <a:noFill/>
        </p:spPr>
        <p:txBody>
          <a:bodyPr wrap="square" rtlCol="0">
            <a:spAutoFit/>
          </a:bodyPr>
          <a:lstStyle/>
          <a:p>
            <a:r>
              <a:rPr kumimoji="1" lang="ja-JP" altLang="en-US" dirty="0" smtClean="0"/>
              <a:t>へぇー、ＤＣ年金は、税金面でとても有利になっているんだね。</a:t>
            </a:r>
            <a:endParaRPr kumimoji="1" lang="ja-JP" altLang="en-US" dirty="0"/>
          </a:p>
        </p:txBody>
      </p:sp>
      <p:sp>
        <p:nvSpPr>
          <p:cNvPr id="36" name="テキスト ボックス 35"/>
          <p:cNvSpPr txBox="1"/>
          <p:nvPr/>
        </p:nvSpPr>
        <p:spPr>
          <a:xfrm>
            <a:off x="5750784" y="3712681"/>
            <a:ext cx="979223" cy="369332"/>
          </a:xfrm>
          <a:prstGeom prst="rect">
            <a:avLst/>
          </a:prstGeom>
          <a:noFill/>
        </p:spPr>
        <p:txBody>
          <a:bodyPr wrap="square" rtlCol="0">
            <a:spAutoFit/>
          </a:bodyPr>
          <a:lstStyle/>
          <a:p>
            <a:r>
              <a:rPr kumimoji="1" lang="ja-JP" altLang="en-US" b="1" dirty="0" smtClean="0">
                <a:solidFill>
                  <a:schemeClr val="bg1"/>
                </a:solidFill>
              </a:rPr>
              <a:t>所得税</a:t>
            </a:r>
            <a:endParaRPr kumimoji="1" lang="ja-JP" altLang="en-US" b="1" dirty="0">
              <a:solidFill>
                <a:schemeClr val="bg1"/>
              </a:solidFill>
            </a:endParaRPr>
          </a:p>
        </p:txBody>
      </p:sp>
    </p:spTree>
    <p:extLst>
      <p:ext uri="{BB962C8B-B14F-4D97-AF65-F5344CB8AC3E}">
        <p14:creationId xmlns:p14="http://schemas.microsoft.com/office/powerpoint/2010/main" val="5726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36"/>
                                        </p:tgtEl>
                                        <p:attrNameLst>
                                          <p:attrName>style.color</p:attrName>
                                        </p:attrNameLst>
                                      </p:cBhvr>
                                      <p:to>
                                        <a:srgbClr val="FF0000"/>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22"/>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26"/>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19"/>
                                        </p:tgtEl>
                                        <p:attrNameLst>
                                          <p:attrName>style.color</p:attrName>
                                        </p:attrNameLst>
                                      </p:cBhvr>
                                      <p:to>
                                        <a:srgbClr val="FF00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3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2" grpId="0"/>
      <p:bldP spid="22" grpId="1"/>
      <p:bldP spid="26" grpId="0"/>
      <p:bldP spid="26" grpId="1"/>
      <p:bldP spid="34" grpId="0"/>
      <p:bldP spid="34" grpId="1"/>
      <p:bldP spid="36" grpId="0"/>
      <p:bldP spid="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484221" y="6417450"/>
            <a:ext cx="413231" cy="365125"/>
          </a:xfrm>
        </p:spPr>
        <p:txBody>
          <a:bodyPr/>
          <a:lstStyle/>
          <a:p>
            <a:fld id="{76480B9C-8944-4653-AA27-544BC35274F5}" type="slidenum">
              <a:rPr kumimoji="1" lang="ja-JP" altLang="en-US" sz="1600" smtClean="0">
                <a:solidFill>
                  <a:schemeClr val="tx1"/>
                </a:solidFill>
              </a:rPr>
              <a:t>6</a:t>
            </a:fld>
            <a:endParaRPr kumimoji="1" lang="ja-JP" altLang="en-US" sz="1600" dirty="0">
              <a:solidFill>
                <a:schemeClr val="tx1"/>
              </a:solidFill>
            </a:endParaRPr>
          </a:p>
        </p:txBody>
      </p:sp>
      <p:sp>
        <p:nvSpPr>
          <p:cNvPr id="5" name="テキスト ボックス 4"/>
          <p:cNvSpPr txBox="1"/>
          <p:nvPr/>
        </p:nvSpPr>
        <p:spPr>
          <a:xfrm>
            <a:off x="395536" y="404664"/>
            <a:ext cx="8208912" cy="923330"/>
          </a:xfrm>
          <a:prstGeom prst="rect">
            <a:avLst/>
          </a:prstGeom>
          <a:noFill/>
        </p:spPr>
        <p:txBody>
          <a:bodyPr wrap="square" rtlCol="0">
            <a:spAutoFit/>
          </a:bodyPr>
          <a:lstStyle/>
          <a:p>
            <a:r>
              <a:rPr kumimoji="1" lang="en-US" altLang="ja-JP" b="1" dirty="0" smtClean="0"/>
              <a:t>【</a:t>
            </a:r>
            <a:r>
              <a:rPr kumimoji="1" lang="ja-JP" altLang="en-US" b="1" dirty="0" smtClean="0"/>
              <a:t>設問３</a:t>
            </a:r>
            <a:r>
              <a:rPr kumimoji="1" lang="en-US" altLang="ja-JP" b="1" dirty="0" smtClean="0"/>
              <a:t>】</a:t>
            </a:r>
          </a:p>
          <a:p>
            <a:r>
              <a:rPr kumimoji="1" lang="ja-JP" altLang="en-US" b="1" dirty="0" smtClean="0"/>
              <a:t>確定拠出年金（ＤＣ年金）に関する内容として、正しいものには</a:t>
            </a:r>
            <a:r>
              <a:rPr kumimoji="1" lang="ja-JP" altLang="en-US" b="1" dirty="0" smtClean="0">
                <a:solidFill>
                  <a:srgbClr val="FF0000"/>
                </a:solidFill>
              </a:rPr>
              <a:t>〇</a:t>
            </a:r>
            <a:r>
              <a:rPr kumimoji="1" lang="ja-JP" altLang="en-US" b="1" dirty="0" smtClean="0"/>
              <a:t>を、誤っているものには、</a:t>
            </a:r>
            <a:r>
              <a:rPr kumimoji="1" lang="en-US" altLang="ja-JP" b="1" dirty="0" smtClean="0">
                <a:solidFill>
                  <a:srgbClr val="FF0000"/>
                </a:solidFill>
              </a:rPr>
              <a:t>×</a:t>
            </a:r>
            <a:r>
              <a:rPr kumimoji="1" lang="ja-JP" altLang="en-US" b="1" dirty="0" smtClean="0"/>
              <a:t>をつけてください。　</a:t>
            </a:r>
            <a:endParaRPr kumimoji="1" lang="ja-JP" altLang="en-US" b="1" dirty="0"/>
          </a:p>
        </p:txBody>
      </p:sp>
      <p:sp>
        <p:nvSpPr>
          <p:cNvPr id="6" name="テキスト ボックス 5"/>
          <p:cNvSpPr txBox="1"/>
          <p:nvPr/>
        </p:nvSpPr>
        <p:spPr>
          <a:xfrm>
            <a:off x="505241" y="1581723"/>
            <a:ext cx="7704856" cy="369332"/>
          </a:xfrm>
          <a:prstGeom prst="rect">
            <a:avLst/>
          </a:prstGeom>
          <a:noFill/>
        </p:spPr>
        <p:txBody>
          <a:bodyPr wrap="square" rtlCol="0">
            <a:spAutoFit/>
          </a:bodyPr>
          <a:lstStyle/>
          <a:p>
            <a:r>
              <a:rPr kumimoji="1" lang="ja-JP" altLang="en-US" dirty="0" smtClean="0"/>
              <a:t>１．一度ＤＣ年金に加入しても、前払い退職金（給与受取）に戻すことができる。</a:t>
            </a:r>
            <a:endParaRPr kumimoji="1" lang="ja-JP" altLang="en-US" dirty="0"/>
          </a:p>
        </p:txBody>
      </p:sp>
      <p:sp>
        <p:nvSpPr>
          <p:cNvPr id="7" name="テキスト ボックス 6"/>
          <p:cNvSpPr txBox="1"/>
          <p:nvPr/>
        </p:nvSpPr>
        <p:spPr>
          <a:xfrm>
            <a:off x="480000" y="2589835"/>
            <a:ext cx="6756296" cy="369332"/>
          </a:xfrm>
          <a:prstGeom prst="rect">
            <a:avLst/>
          </a:prstGeom>
          <a:noFill/>
        </p:spPr>
        <p:txBody>
          <a:bodyPr wrap="square" rtlCol="0">
            <a:spAutoFit/>
          </a:bodyPr>
          <a:lstStyle/>
          <a:p>
            <a:r>
              <a:rPr kumimoji="1" lang="ja-JP" altLang="en-US" dirty="0" smtClean="0"/>
              <a:t>２．６０歳未満で退職した場合は、一時金で受け取ることができる。</a:t>
            </a:r>
            <a:endParaRPr kumimoji="1" lang="ja-JP" altLang="en-US" dirty="0"/>
          </a:p>
        </p:txBody>
      </p:sp>
      <p:sp>
        <p:nvSpPr>
          <p:cNvPr id="8" name="テキスト ボックス 7"/>
          <p:cNvSpPr txBox="1"/>
          <p:nvPr/>
        </p:nvSpPr>
        <p:spPr>
          <a:xfrm>
            <a:off x="478930" y="3646303"/>
            <a:ext cx="7326776" cy="369332"/>
          </a:xfrm>
          <a:prstGeom prst="rect">
            <a:avLst/>
          </a:prstGeom>
          <a:noFill/>
        </p:spPr>
        <p:txBody>
          <a:bodyPr wrap="square" rtlCol="0">
            <a:spAutoFit/>
          </a:bodyPr>
          <a:lstStyle/>
          <a:p>
            <a:r>
              <a:rPr kumimoji="1" lang="ja-JP" altLang="en-US" dirty="0" smtClean="0"/>
              <a:t>３．運用商品は、３商品までしか選択することができない。</a:t>
            </a:r>
            <a:endParaRPr kumimoji="1" lang="ja-JP" altLang="en-US" dirty="0"/>
          </a:p>
        </p:txBody>
      </p:sp>
      <p:sp>
        <p:nvSpPr>
          <p:cNvPr id="9" name="テキスト ボックス 8"/>
          <p:cNvSpPr txBox="1"/>
          <p:nvPr/>
        </p:nvSpPr>
        <p:spPr>
          <a:xfrm>
            <a:off x="478928" y="4773923"/>
            <a:ext cx="7326777" cy="369332"/>
          </a:xfrm>
          <a:prstGeom prst="rect">
            <a:avLst/>
          </a:prstGeom>
          <a:noFill/>
        </p:spPr>
        <p:txBody>
          <a:bodyPr wrap="square" rtlCol="0">
            <a:spAutoFit/>
          </a:bodyPr>
          <a:lstStyle/>
          <a:p>
            <a:r>
              <a:rPr kumimoji="1" lang="ja-JP" altLang="en-US" dirty="0" smtClean="0"/>
              <a:t>４．毎月の会社拠出額は、各人の基本給ではなく、等級を基準としている。</a:t>
            </a:r>
            <a:endParaRPr kumimoji="1" lang="ja-JP" altLang="en-US" dirty="0"/>
          </a:p>
        </p:txBody>
      </p:sp>
      <p:sp>
        <p:nvSpPr>
          <p:cNvPr id="10" name="テキスト ボックス 9"/>
          <p:cNvSpPr txBox="1"/>
          <p:nvPr/>
        </p:nvSpPr>
        <p:spPr>
          <a:xfrm>
            <a:off x="481603" y="5661248"/>
            <a:ext cx="7324103" cy="369332"/>
          </a:xfrm>
          <a:prstGeom prst="rect">
            <a:avLst/>
          </a:prstGeom>
          <a:noFill/>
        </p:spPr>
        <p:txBody>
          <a:bodyPr wrap="square" rtlCol="0">
            <a:spAutoFit/>
          </a:bodyPr>
          <a:lstStyle/>
          <a:p>
            <a:r>
              <a:rPr kumimoji="1" lang="ja-JP" altLang="en-US" dirty="0" smtClean="0"/>
              <a:t>５．定年退職時には、必ず、年金か一時金として受け取る資産残高がある。</a:t>
            </a:r>
            <a:endParaRPr kumimoji="1" lang="ja-JP" altLang="en-US" dirty="0"/>
          </a:p>
        </p:txBody>
      </p:sp>
      <p:sp>
        <p:nvSpPr>
          <p:cNvPr id="2" name="正方形/長方形 1"/>
          <p:cNvSpPr/>
          <p:nvPr/>
        </p:nvSpPr>
        <p:spPr>
          <a:xfrm>
            <a:off x="8210097" y="1536951"/>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078719" y="2542758"/>
            <a:ext cx="615275"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156176" y="3646303"/>
            <a:ext cx="648071"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922012" y="4762514"/>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908157" y="5639708"/>
            <a:ext cx="576064" cy="416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292129" y="1577035"/>
            <a:ext cx="360040"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5" name="テキスト ボックス 14"/>
          <p:cNvSpPr txBox="1"/>
          <p:nvPr/>
        </p:nvSpPr>
        <p:spPr>
          <a:xfrm>
            <a:off x="7158945" y="2566296"/>
            <a:ext cx="454821"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6" name="テキスト ボックス 15"/>
          <p:cNvSpPr txBox="1"/>
          <p:nvPr/>
        </p:nvSpPr>
        <p:spPr>
          <a:xfrm>
            <a:off x="6230740" y="3669841"/>
            <a:ext cx="498942"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7" name="テキスト ボックス 16"/>
          <p:cNvSpPr txBox="1"/>
          <p:nvPr/>
        </p:nvSpPr>
        <p:spPr>
          <a:xfrm>
            <a:off x="7980165" y="4786052"/>
            <a:ext cx="418741" cy="369332"/>
          </a:xfrm>
          <a:prstGeom prst="rect">
            <a:avLst/>
          </a:prstGeom>
          <a:noFill/>
        </p:spPr>
        <p:txBody>
          <a:bodyPr wrap="square" rtlCol="0">
            <a:spAutoFit/>
          </a:bodyPr>
          <a:lstStyle/>
          <a:p>
            <a:r>
              <a:rPr kumimoji="1" lang="ja-JP" altLang="en-US" b="1" dirty="0" smtClean="0">
                <a:solidFill>
                  <a:schemeClr val="bg1"/>
                </a:solidFill>
              </a:rPr>
              <a:t>○</a:t>
            </a:r>
            <a:endParaRPr kumimoji="1" lang="ja-JP" altLang="en-US" b="1" dirty="0">
              <a:solidFill>
                <a:schemeClr val="bg1"/>
              </a:solidFill>
            </a:endParaRPr>
          </a:p>
        </p:txBody>
      </p:sp>
      <p:sp>
        <p:nvSpPr>
          <p:cNvPr id="18" name="テキスト ボックス 17"/>
          <p:cNvSpPr txBox="1"/>
          <p:nvPr/>
        </p:nvSpPr>
        <p:spPr>
          <a:xfrm>
            <a:off x="7980165" y="5686785"/>
            <a:ext cx="432048" cy="369332"/>
          </a:xfrm>
          <a:prstGeom prst="rect">
            <a:avLst/>
          </a:prstGeom>
          <a:noFill/>
        </p:spPr>
        <p:txBody>
          <a:bodyPr wrap="square" rtlCol="0">
            <a:spAutoFit/>
          </a:bodyPr>
          <a:lstStyle/>
          <a:p>
            <a:r>
              <a:rPr kumimoji="1" lang="en-US" altLang="ja-JP" b="1" dirty="0" smtClean="0">
                <a:solidFill>
                  <a:schemeClr val="bg1"/>
                </a:solidFill>
              </a:rPr>
              <a:t>×</a:t>
            </a:r>
            <a:endParaRPr kumimoji="1" lang="ja-JP" altLang="en-US" b="1" dirty="0">
              <a:solidFill>
                <a:schemeClr val="bg1"/>
              </a:solidFill>
            </a:endParaRPr>
          </a:p>
        </p:txBody>
      </p:sp>
      <p:sp>
        <p:nvSpPr>
          <p:cNvPr id="19" name="テキスト ボックス 18"/>
          <p:cNvSpPr txBox="1"/>
          <p:nvPr/>
        </p:nvSpPr>
        <p:spPr>
          <a:xfrm>
            <a:off x="799811" y="2002157"/>
            <a:ext cx="7852358" cy="369332"/>
          </a:xfrm>
          <a:prstGeom prst="rect">
            <a:avLst/>
          </a:prstGeom>
          <a:noFill/>
        </p:spPr>
        <p:txBody>
          <a:bodyPr wrap="square" rtlCol="0">
            <a:spAutoFit/>
          </a:bodyPr>
          <a:lstStyle/>
          <a:p>
            <a:r>
              <a:rPr kumimoji="1" lang="ja-JP" altLang="en-US" b="1" dirty="0" smtClean="0">
                <a:solidFill>
                  <a:schemeClr val="bg1"/>
                </a:solidFill>
              </a:rPr>
              <a:t>一度年金に加入すると、前払い退職金（給与受取）に戻すことはできません。</a:t>
            </a:r>
            <a:endParaRPr kumimoji="1" lang="ja-JP" altLang="en-US" b="1" dirty="0">
              <a:solidFill>
                <a:schemeClr val="bg1"/>
              </a:solidFill>
            </a:endParaRPr>
          </a:p>
        </p:txBody>
      </p:sp>
      <p:sp>
        <p:nvSpPr>
          <p:cNvPr id="20" name="テキスト ボックス 19"/>
          <p:cNvSpPr txBox="1"/>
          <p:nvPr/>
        </p:nvSpPr>
        <p:spPr>
          <a:xfrm>
            <a:off x="785180" y="2971373"/>
            <a:ext cx="8107300" cy="646331"/>
          </a:xfrm>
          <a:prstGeom prst="rect">
            <a:avLst/>
          </a:prstGeom>
          <a:noFill/>
        </p:spPr>
        <p:txBody>
          <a:bodyPr wrap="square" rtlCol="0">
            <a:spAutoFit/>
          </a:bodyPr>
          <a:lstStyle/>
          <a:p>
            <a:r>
              <a:rPr kumimoji="1" lang="ja-JP" altLang="en-US" b="1" dirty="0" smtClean="0">
                <a:solidFill>
                  <a:schemeClr val="bg1"/>
                </a:solidFill>
              </a:rPr>
              <a:t>在職中に積み立てた年金資産を、退職後の状況に合わせて、企業型ＤＣか個人型ＤＣに移換し、原則６０歳まで年金に継続加入となります。</a:t>
            </a:r>
            <a:endParaRPr kumimoji="1" lang="ja-JP" altLang="en-US" b="1" dirty="0">
              <a:solidFill>
                <a:schemeClr val="bg1"/>
              </a:solidFill>
            </a:endParaRPr>
          </a:p>
        </p:txBody>
      </p:sp>
      <p:sp>
        <p:nvSpPr>
          <p:cNvPr id="21" name="テキスト ボックス 20"/>
          <p:cNvSpPr txBox="1"/>
          <p:nvPr/>
        </p:nvSpPr>
        <p:spPr>
          <a:xfrm>
            <a:off x="769840" y="4080515"/>
            <a:ext cx="7675543" cy="646331"/>
          </a:xfrm>
          <a:prstGeom prst="rect">
            <a:avLst/>
          </a:prstGeom>
          <a:noFill/>
          <a:ln>
            <a:noFill/>
          </a:ln>
        </p:spPr>
        <p:txBody>
          <a:bodyPr wrap="square" rtlCol="0">
            <a:spAutoFit/>
          </a:bodyPr>
          <a:lstStyle/>
          <a:p>
            <a:r>
              <a:rPr kumimoji="1" lang="ja-JP" altLang="en-US" b="1" dirty="0" smtClean="0">
                <a:solidFill>
                  <a:schemeClr val="bg1"/>
                </a:solidFill>
                <a:latin typeface="+mn-ea"/>
              </a:rPr>
              <a:t>選択いただく運用商品数に制限はありません。</a:t>
            </a:r>
            <a:endParaRPr kumimoji="1" lang="en-US" altLang="ja-JP" b="1" dirty="0" smtClean="0">
              <a:solidFill>
                <a:schemeClr val="bg1"/>
              </a:solidFill>
              <a:latin typeface="+mn-ea"/>
            </a:endParaRPr>
          </a:p>
          <a:p>
            <a:r>
              <a:rPr lang="ja-JP" altLang="en-US" b="1" dirty="0" smtClean="0">
                <a:solidFill>
                  <a:schemeClr val="bg1"/>
                </a:solidFill>
                <a:latin typeface="+mn-ea"/>
              </a:rPr>
              <a:t>また、</a:t>
            </a:r>
            <a:r>
              <a:rPr lang="ja-JP" altLang="en-US" b="1" u="sng" dirty="0" smtClean="0">
                <a:solidFill>
                  <a:schemeClr val="bg1"/>
                </a:solidFill>
                <a:latin typeface="+mn-ea"/>
              </a:rPr>
              <a:t>インターネット</a:t>
            </a:r>
            <a:r>
              <a:rPr lang="ja-JP" altLang="en-US" b="1" dirty="0" smtClean="0">
                <a:solidFill>
                  <a:schemeClr val="bg1"/>
                </a:solidFill>
                <a:latin typeface="+mn-ea"/>
              </a:rPr>
              <a:t>を用いて、自由に運用商品を変更することも可能です。</a:t>
            </a:r>
            <a:endParaRPr kumimoji="1" lang="ja-JP" altLang="en-US" b="1" dirty="0">
              <a:solidFill>
                <a:schemeClr val="bg1"/>
              </a:solidFill>
              <a:latin typeface="+mn-ea"/>
            </a:endParaRPr>
          </a:p>
        </p:txBody>
      </p:sp>
      <p:sp>
        <p:nvSpPr>
          <p:cNvPr id="22" name="テキスト ボックス 21"/>
          <p:cNvSpPr txBox="1"/>
          <p:nvPr/>
        </p:nvSpPr>
        <p:spPr>
          <a:xfrm>
            <a:off x="766445" y="6158451"/>
            <a:ext cx="7808503" cy="646331"/>
          </a:xfrm>
          <a:prstGeom prst="rect">
            <a:avLst/>
          </a:prstGeom>
          <a:noFill/>
        </p:spPr>
        <p:txBody>
          <a:bodyPr wrap="square" rtlCol="0">
            <a:spAutoFit/>
          </a:bodyPr>
          <a:lstStyle/>
          <a:p>
            <a:r>
              <a:rPr kumimoji="1" lang="ja-JP" altLang="en-US" b="1" dirty="0" smtClean="0">
                <a:solidFill>
                  <a:schemeClr val="bg1"/>
                </a:solidFill>
              </a:rPr>
              <a:t>前払い退職金として給与で受け取り続けた場合は、定年退職時にＤＣ年金の資産残高はありません。</a:t>
            </a:r>
            <a:endParaRPr kumimoji="1" lang="ja-JP" altLang="en-US" b="1" dirty="0">
              <a:solidFill>
                <a:schemeClr val="bg1"/>
              </a:solidFill>
            </a:endParaRPr>
          </a:p>
        </p:txBody>
      </p:sp>
      <p:sp>
        <p:nvSpPr>
          <p:cNvPr id="23" name="テキスト ボックス 22"/>
          <p:cNvSpPr txBox="1"/>
          <p:nvPr/>
        </p:nvSpPr>
        <p:spPr>
          <a:xfrm>
            <a:off x="772929" y="5224951"/>
            <a:ext cx="6264696" cy="369332"/>
          </a:xfrm>
          <a:prstGeom prst="rect">
            <a:avLst/>
          </a:prstGeom>
          <a:noFill/>
        </p:spPr>
        <p:txBody>
          <a:bodyPr wrap="square" rtlCol="0">
            <a:spAutoFit/>
          </a:bodyPr>
          <a:lstStyle/>
          <a:p>
            <a:r>
              <a:rPr kumimoji="1" lang="ja-JP" altLang="en-US" b="1" dirty="0" smtClean="0">
                <a:solidFill>
                  <a:schemeClr val="bg1"/>
                </a:solidFill>
              </a:rPr>
              <a:t>各人の等級によって、あらかじめ決まっています。</a:t>
            </a:r>
            <a:endParaRPr kumimoji="1" lang="ja-JP" altLang="en-US" b="1" dirty="0">
              <a:solidFill>
                <a:schemeClr val="bg1"/>
              </a:solidFill>
            </a:endParaRPr>
          </a:p>
        </p:txBody>
      </p:sp>
      <p:sp>
        <p:nvSpPr>
          <p:cNvPr id="25" name="正方形/長方形 24"/>
          <p:cNvSpPr/>
          <p:nvPr/>
        </p:nvSpPr>
        <p:spPr>
          <a:xfrm>
            <a:off x="1475656" y="4403680"/>
            <a:ext cx="1296144" cy="323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hlinkClick r:id="rId2"/>
          </p:cNvPr>
          <p:cNvSpPr/>
          <p:nvPr/>
        </p:nvSpPr>
        <p:spPr>
          <a:xfrm>
            <a:off x="1475656" y="4403680"/>
            <a:ext cx="1296144" cy="323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4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 presetClass="emph" presetSubtype="2" fill="hold" grpId="1" nodeType="withEffect">
                                  <p:stCondLst>
                                    <p:cond delay="0"/>
                                  </p:stCondLst>
                                  <p:childTnLst>
                                    <p:animClr clrSpc="rgb" dir="cw">
                                      <p:cBhvr override="childStyle">
                                        <p:cTn id="9" dur="500" fill="hold"/>
                                        <p:tgtEl>
                                          <p:spTgt spid="3"/>
                                        </p:tgtEl>
                                        <p:attrNameLst>
                                          <p:attrName>style.color</p:attrName>
                                        </p:attrNameLst>
                                      </p:cBhvr>
                                      <p:to>
                                        <a:srgbClr val="FF0000"/>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3" presetClass="emph" presetSubtype="2" fill="hold" grpId="1" nodeType="withEffect">
                                  <p:stCondLst>
                                    <p:cond delay="0"/>
                                  </p:stCondLst>
                                  <p:childTnLst>
                                    <p:animClr clrSpc="rgb" dir="cw">
                                      <p:cBhvr override="childStyle">
                                        <p:cTn id="16" dur="500" fill="hold"/>
                                        <p:tgtEl>
                                          <p:spTgt spid="19"/>
                                        </p:tgtEl>
                                        <p:attrNameLst>
                                          <p:attrName>style.color</p:attrName>
                                        </p:attrNameLst>
                                      </p:cBhvr>
                                      <p:to>
                                        <a:srgbClr val="FF3300"/>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3" presetClass="emph" presetSubtype="2" fill="hold" grpId="1" nodeType="withEffect">
                                  <p:stCondLst>
                                    <p:cond delay="0"/>
                                  </p:stCondLst>
                                  <p:childTnLst>
                                    <p:animClr clrSpc="rgb" dir="cw">
                                      <p:cBhvr override="childStyle">
                                        <p:cTn id="23" dur="500" fill="hold"/>
                                        <p:tgtEl>
                                          <p:spTgt spid="15"/>
                                        </p:tgtEl>
                                        <p:attrNameLst>
                                          <p:attrName>style.color</p:attrName>
                                        </p:attrNameLst>
                                      </p:cBhvr>
                                      <p:to>
                                        <a:srgbClr val="FF0000"/>
                                      </p:to>
                                    </p:animClr>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20"/>
                                        </p:tgtEl>
                                        <p:attrNameLst>
                                          <p:attrName>style.color</p:attrName>
                                        </p:attrNameLst>
                                      </p:cBhvr>
                                      <p:to>
                                        <a:srgbClr val="FF3300"/>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16"/>
                                        </p:tgtEl>
                                        <p:attrNameLst>
                                          <p:attrName>style.color</p:attrName>
                                        </p:attrNameLst>
                                      </p:cBhvr>
                                      <p:to>
                                        <a:srgbClr val="FF0000"/>
                                      </p:to>
                                    </p:animClr>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21"/>
                                        </p:tgtEl>
                                        <p:attrNameLst>
                                          <p:attrName>style.color</p:attrName>
                                        </p:attrNameLst>
                                      </p:cBhvr>
                                      <p:to>
                                        <a:srgbClr val="FF3300"/>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3" presetClass="emph" presetSubtype="2" fill="hold" grpId="1" nodeType="withEffect">
                                  <p:stCondLst>
                                    <p:cond delay="0"/>
                                  </p:stCondLst>
                                  <p:childTnLst>
                                    <p:animClr clrSpc="rgb" dir="cw">
                                      <p:cBhvr override="childStyle">
                                        <p:cTn id="51" dur="500" fill="hold"/>
                                        <p:tgtEl>
                                          <p:spTgt spid="17"/>
                                        </p:tgtEl>
                                        <p:attrNameLst>
                                          <p:attrName>style.color</p:attrName>
                                        </p:attrNameLst>
                                      </p:cBhvr>
                                      <p:to>
                                        <a:srgbClr val="FF0000"/>
                                      </p:to>
                                    </p:animClr>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3" presetClass="emph" presetSubtype="2" fill="hold" grpId="1" nodeType="withEffect">
                                  <p:stCondLst>
                                    <p:cond delay="0"/>
                                  </p:stCondLst>
                                  <p:childTnLst>
                                    <p:animClr clrSpc="rgb" dir="cw">
                                      <p:cBhvr override="childStyle">
                                        <p:cTn id="58" dur="500" fill="hold"/>
                                        <p:tgtEl>
                                          <p:spTgt spid="23"/>
                                        </p:tgtEl>
                                        <p:attrNameLst>
                                          <p:attrName>style.color</p:attrName>
                                        </p:attrNameLst>
                                      </p:cBhvr>
                                      <p:to>
                                        <a:srgbClr val="FF3300"/>
                                      </p:to>
                                    </p:animClr>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3" presetClass="emph" presetSubtype="2" fill="hold" grpId="1" nodeType="withEffect">
                                  <p:stCondLst>
                                    <p:cond delay="0"/>
                                  </p:stCondLst>
                                  <p:childTnLst>
                                    <p:animClr clrSpc="rgb" dir="cw">
                                      <p:cBhvr override="childStyle">
                                        <p:cTn id="65" dur="500" fill="hold"/>
                                        <p:tgtEl>
                                          <p:spTgt spid="18"/>
                                        </p:tgtEl>
                                        <p:attrNameLst>
                                          <p:attrName>style.color</p:attrName>
                                        </p:attrNameLst>
                                      </p:cBhvr>
                                      <p:to>
                                        <a:srgbClr val="FF0000"/>
                                      </p:to>
                                    </p:animClr>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par>
                                <p:cTn id="71" presetID="3" presetClass="emph" presetSubtype="2" fill="hold" grpId="1" nodeType="withEffect">
                                  <p:stCondLst>
                                    <p:cond delay="0"/>
                                  </p:stCondLst>
                                  <p:childTnLst>
                                    <p:animClr clrSpc="rgb" dir="cw">
                                      <p:cBhvr override="childStyle">
                                        <p:cTn id="72" dur="500" fill="hold"/>
                                        <p:tgtEl>
                                          <p:spTgt spid="22"/>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スライド番号プレースホルダー 3"/>
          <p:cNvSpPr>
            <a:spLocks noGrp="1"/>
          </p:cNvSpPr>
          <p:nvPr>
            <p:ph type="sldNum" sz="quarter" idx="12"/>
          </p:nvPr>
        </p:nvSpPr>
        <p:spPr>
          <a:xfrm>
            <a:off x="6892813" y="6443400"/>
            <a:ext cx="2133600" cy="476250"/>
          </a:xfrm>
        </p:spPr>
        <p:txBody>
          <a:bodyPr/>
          <a:lstStyle/>
          <a:p>
            <a:pPr>
              <a:defRPr/>
            </a:pPr>
            <a:fld id="{D3EFA38A-A8F1-4F47-B42A-B087B485BF45}" type="slidenum">
              <a:rPr lang="en-US" altLang="ja-JP" sz="1600">
                <a:solidFill>
                  <a:schemeClr val="tx1"/>
                </a:solidFill>
                <a:latin typeface="+mj-ea"/>
                <a:ea typeface="+mj-ea"/>
              </a:rPr>
              <a:pPr>
                <a:defRPr/>
              </a:pPr>
              <a:t>7</a:t>
            </a:fld>
            <a:endParaRPr lang="en-US" altLang="ja-JP" sz="1600" dirty="0">
              <a:solidFill>
                <a:schemeClr val="tx1"/>
              </a:solidFill>
              <a:latin typeface="+mj-ea"/>
              <a:ea typeface="+mj-ea"/>
            </a:endParaRPr>
          </a:p>
        </p:txBody>
      </p:sp>
      <p:sp>
        <p:nvSpPr>
          <p:cNvPr id="314371" name="AutoShape 3"/>
          <p:cNvSpPr>
            <a:spLocks noChangeArrowheads="1"/>
          </p:cNvSpPr>
          <p:nvPr/>
        </p:nvSpPr>
        <p:spPr bwMode="gray">
          <a:xfrm>
            <a:off x="0" y="-26988"/>
            <a:ext cx="9144000" cy="709613"/>
          </a:xfrm>
          <a:prstGeom prst="bevel">
            <a:avLst>
              <a:gd name="adj" fmla="val 9722"/>
            </a:avLst>
          </a:prstGeom>
          <a:solidFill>
            <a:srgbClr val="3366FF"/>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defRPr/>
            </a:pPr>
            <a:r>
              <a:rPr lang="ja-JP" altLang="en-US" sz="2800" b="1" dirty="0">
                <a:solidFill>
                  <a:srgbClr val="FFFFFF"/>
                </a:solidFill>
                <a:effectLst>
                  <a:outerShdw blurRad="38100" dist="38100" dir="2700000" algn="tl">
                    <a:srgbClr val="000000"/>
                  </a:outerShdw>
                </a:effectLst>
                <a:latin typeface="ＭＳ Ｐゴシック" pitchFamily="50" charset="-128"/>
              </a:rPr>
              <a:t>確定拠出年金</a:t>
            </a:r>
            <a:r>
              <a:rPr lang="en-US" altLang="ja-JP" sz="2800" b="1" dirty="0">
                <a:solidFill>
                  <a:srgbClr val="FFFFFF"/>
                </a:solidFill>
                <a:effectLst>
                  <a:outerShdw blurRad="38100" dist="38100" dir="2700000" algn="tl">
                    <a:srgbClr val="000000"/>
                  </a:outerShdw>
                </a:effectLst>
                <a:latin typeface="ＭＳ Ｐゴシック" pitchFamily="50" charset="-128"/>
              </a:rPr>
              <a:t>(</a:t>
            </a:r>
            <a:r>
              <a:rPr lang="ja-JP" altLang="en-US" sz="2800" b="1" dirty="0">
                <a:solidFill>
                  <a:srgbClr val="FFFFFF"/>
                </a:solidFill>
                <a:effectLst>
                  <a:outerShdw blurRad="38100" dist="38100" dir="2700000" algn="tl">
                    <a:srgbClr val="000000"/>
                  </a:outerShdw>
                </a:effectLst>
                <a:latin typeface="ＭＳ Ｐゴシック" pitchFamily="50" charset="-128"/>
              </a:rPr>
              <a:t>ＤＣ年金</a:t>
            </a:r>
            <a:r>
              <a:rPr lang="en-US" altLang="ja-JP" sz="2800" b="1" dirty="0">
                <a:solidFill>
                  <a:srgbClr val="FFFFFF"/>
                </a:solidFill>
                <a:effectLst>
                  <a:outerShdw blurRad="38100" dist="38100" dir="2700000" algn="tl">
                    <a:srgbClr val="000000"/>
                  </a:outerShdw>
                </a:effectLst>
                <a:latin typeface="ＭＳ ゴシック" pitchFamily="49" charset="-128"/>
                <a:ea typeface="ＭＳ ゴシック" pitchFamily="49" charset="-128"/>
              </a:rPr>
              <a:t>)</a:t>
            </a:r>
          </a:p>
        </p:txBody>
      </p:sp>
      <p:sp>
        <p:nvSpPr>
          <p:cNvPr id="314384" name="Text Box 16"/>
          <p:cNvSpPr txBox="1">
            <a:spLocks noChangeArrowheads="1"/>
          </p:cNvSpPr>
          <p:nvPr/>
        </p:nvSpPr>
        <p:spPr bwMode="gray">
          <a:xfrm>
            <a:off x="135730" y="3365864"/>
            <a:ext cx="31099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defRPr/>
            </a:pPr>
            <a:r>
              <a:rPr lang="ja-JP" altLang="en-US" b="1" dirty="0" smtClean="0">
                <a:solidFill>
                  <a:srgbClr val="000000"/>
                </a:solidFill>
                <a:latin typeface="ＭＳ Ｐゴシック" pitchFamily="50" charset="-128"/>
              </a:rPr>
              <a:t>◇皆さんの運用</a:t>
            </a:r>
            <a:r>
              <a:rPr lang="ja-JP" altLang="en-US" b="1" dirty="0">
                <a:solidFill>
                  <a:srgbClr val="000000"/>
                </a:solidFill>
                <a:latin typeface="ＭＳ Ｐゴシック" pitchFamily="50" charset="-128"/>
              </a:rPr>
              <a:t>成果が</a:t>
            </a:r>
            <a:r>
              <a:rPr lang="ja-JP" altLang="en-US" b="1" dirty="0">
                <a:solidFill>
                  <a:srgbClr val="00B050"/>
                </a:solidFill>
                <a:latin typeface="ＭＳ Ｐゴシック" pitchFamily="50" charset="-128"/>
              </a:rPr>
              <a:t>プラス</a:t>
            </a:r>
            <a:r>
              <a:rPr lang="ja-JP" altLang="en-US" b="1" dirty="0">
                <a:solidFill>
                  <a:srgbClr val="009900"/>
                </a:solidFill>
                <a:latin typeface="ＭＳ Ｐゴシック" pitchFamily="50" charset="-128"/>
              </a:rPr>
              <a:t/>
            </a:r>
            <a:br>
              <a:rPr lang="ja-JP" altLang="en-US" b="1" dirty="0">
                <a:solidFill>
                  <a:srgbClr val="009900"/>
                </a:solidFill>
                <a:latin typeface="ＭＳ Ｐゴシック" pitchFamily="50" charset="-128"/>
              </a:rPr>
            </a:br>
            <a:r>
              <a:rPr lang="ja-JP" altLang="en-US" b="1" dirty="0">
                <a:solidFill>
                  <a:srgbClr val="009900"/>
                </a:solidFill>
                <a:latin typeface="ＭＳ Ｐゴシック" pitchFamily="50" charset="-128"/>
              </a:rPr>
              <a:t>　</a:t>
            </a:r>
            <a:r>
              <a:rPr lang="ja-JP" altLang="en-US" b="1" dirty="0">
                <a:solidFill>
                  <a:srgbClr val="000000"/>
                </a:solidFill>
                <a:latin typeface="ＭＳ Ｐゴシック" pitchFamily="50" charset="-128"/>
              </a:rPr>
              <a:t>の場合</a:t>
            </a:r>
          </a:p>
        </p:txBody>
      </p:sp>
      <p:sp>
        <p:nvSpPr>
          <p:cNvPr id="314385" name="Text Box 17"/>
          <p:cNvSpPr txBox="1">
            <a:spLocks noChangeArrowheads="1"/>
          </p:cNvSpPr>
          <p:nvPr/>
        </p:nvSpPr>
        <p:spPr bwMode="gray">
          <a:xfrm>
            <a:off x="4850962" y="3357852"/>
            <a:ext cx="34933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defRPr/>
            </a:pPr>
            <a:r>
              <a:rPr lang="ja-JP" altLang="en-US" b="1" dirty="0" smtClean="0">
                <a:solidFill>
                  <a:srgbClr val="000000"/>
                </a:solidFill>
                <a:latin typeface="ＭＳ Ｐゴシック" pitchFamily="50" charset="-128"/>
              </a:rPr>
              <a:t>◇皆さんの運用</a:t>
            </a:r>
            <a:r>
              <a:rPr lang="ja-JP" altLang="en-US" b="1" dirty="0">
                <a:solidFill>
                  <a:srgbClr val="000000"/>
                </a:solidFill>
                <a:latin typeface="ＭＳ Ｐゴシック" pitchFamily="50" charset="-128"/>
              </a:rPr>
              <a:t>成果が</a:t>
            </a:r>
            <a:r>
              <a:rPr lang="ja-JP" altLang="en-US" b="1" dirty="0">
                <a:solidFill>
                  <a:srgbClr val="FF0000"/>
                </a:solidFill>
                <a:latin typeface="ＭＳ Ｐゴシック" pitchFamily="50" charset="-128"/>
              </a:rPr>
              <a:t>マイナス</a:t>
            </a:r>
            <a:br>
              <a:rPr lang="ja-JP" altLang="en-US" b="1" dirty="0">
                <a:solidFill>
                  <a:srgbClr val="FF0000"/>
                </a:solidFill>
                <a:latin typeface="ＭＳ Ｐゴシック" pitchFamily="50" charset="-128"/>
              </a:rPr>
            </a:br>
            <a:r>
              <a:rPr lang="ja-JP" altLang="en-US" b="1" dirty="0">
                <a:solidFill>
                  <a:srgbClr val="FF0000"/>
                </a:solidFill>
                <a:latin typeface="ＭＳ Ｐゴシック" pitchFamily="50" charset="-128"/>
              </a:rPr>
              <a:t>　</a:t>
            </a:r>
            <a:r>
              <a:rPr lang="ja-JP" altLang="en-US" b="1" dirty="0">
                <a:solidFill>
                  <a:srgbClr val="000000"/>
                </a:solidFill>
                <a:latin typeface="ＭＳ Ｐゴシック" pitchFamily="50" charset="-128"/>
              </a:rPr>
              <a:t>の場合</a:t>
            </a:r>
          </a:p>
        </p:txBody>
      </p:sp>
      <p:grpSp>
        <p:nvGrpSpPr>
          <p:cNvPr id="26630" name="Group 42"/>
          <p:cNvGrpSpPr>
            <a:grpSpLocks/>
          </p:cNvGrpSpPr>
          <p:nvPr/>
        </p:nvGrpSpPr>
        <p:grpSpPr bwMode="auto">
          <a:xfrm>
            <a:off x="-11908" y="3657304"/>
            <a:ext cx="8951913" cy="2993921"/>
            <a:chOff x="8" y="1429"/>
            <a:chExt cx="5639" cy="2427"/>
          </a:xfrm>
        </p:grpSpPr>
        <p:sp>
          <p:nvSpPr>
            <p:cNvPr id="26633" name="AutoShape 2"/>
            <p:cNvSpPr>
              <a:spLocks noChangeArrowheads="1"/>
            </p:cNvSpPr>
            <p:nvPr/>
          </p:nvSpPr>
          <p:spPr bwMode="gray">
            <a:xfrm flipH="1">
              <a:off x="3011" y="1817"/>
              <a:ext cx="1633" cy="1606"/>
            </a:xfrm>
            <a:prstGeom prst="rtTriangle">
              <a:avLst/>
            </a:prstGeom>
            <a:solidFill>
              <a:srgbClr val="00FFCC"/>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314372" name="AutoShape 4"/>
            <p:cNvSpPr>
              <a:spLocks noChangeArrowheads="1"/>
            </p:cNvSpPr>
            <p:nvPr/>
          </p:nvSpPr>
          <p:spPr bwMode="gray">
            <a:xfrm>
              <a:off x="4897" y="1797"/>
              <a:ext cx="413" cy="312"/>
            </a:xfrm>
            <a:prstGeom prst="downArrow">
              <a:avLst>
                <a:gd name="adj1" fmla="val 50148"/>
                <a:gd name="adj2" fmla="val 33218"/>
              </a:avLst>
            </a:prstGeom>
            <a:solidFill>
              <a:srgbClr val="FF0000"/>
            </a:solidFill>
            <a:ln w="25400">
              <a:solidFill>
                <a:schemeClr val="tx1"/>
              </a:solidFill>
              <a:miter lim="800000"/>
              <a:headEnd/>
              <a:tailEnd/>
            </a:ln>
            <a:effectLst>
              <a:prstShdw prst="shdw17" dist="17961" dir="2700000">
                <a:srgbClr val="000080">
                  <a:gamma/>
                  <a:shade val="60000"/>
                  <a:invGamma/>
                </a:srgbClr>
              </a:prstShdw>
            </a:effectLst>
          </p:spPr>
          <p:txBody>
            <a:bodyPr wrap="none" anchor="ctr"/>
            <a:lstStyle/>
            <a:p>
              <a:pPr algn="ctr" eaLnBrk="0" fontAlgn="base" hangingPunct="0">
                <a:spcBef>
                  <a:spcPct val="50000"/>
                </a:spcBef>
                <a:spcAft>
                  <a:spcPct val="0"/>
                </a:spcAft>
                <a:defRPr/>
              </a:pPr>
              <a:r>
                <a:rPr lang="ja-JP" altLang="en-US" sz="2800" b="1" dirty="0">
                  <a:effectLst>
                    <a:outerShdw blurRad="38100" dist="38100" dir="2700000" algn="tl">
                      <a:srgbClr val="FFFFFF"/>
                    </a:outerShdw>
                  </a:effectLst>
                  <a:latin typeface="ＭＳ ゴシック" pitchFamily="49" charset="-128"/>
                  <a:ea typeface="ＭＳ ゴシック" pitchFamily="49" charset="-128"/>
                </a:rPr>
                <a:t>－</a:t>
              </a:r>
            </a:p>
          </p:txBody>
        </p:sp>
        <p:sp>
          <p:nvSpPr>
            <p:cNvPr id="26635" name="AutoShape 5"/>
            <p:cNvSpPr>
              <a:spLocks noChangeArrowheads="1"/>
            </p:cNvSpPr>
            <p:nvPr/>
          </p:nvSpPr>
          <p:spPr bwMode="gray">
            <a:xfrm flipH="1">
              <a:off x="84" y="1613"/>
              <a:ext cx="1860" cy="1853"/>
            </a:xfrm>
            <a:prstGeom prst="rtTriangle">
              <a:avLst/>
            </a:prstGeom>
            <a:solidFill>
              <a:srgbClr val="00FFCC"/>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314374" name="AutoShape 6"/>
            <p:cNvSpPr>
              <a:spLocks noChangeArrowheads="1"/>
            </p:cNvSpPr>
            <p:nvPr/>
          </p:nvSpPr>
          <p:spPr bwMode="gray">
            <a:xfrm>
              <a:off x="4984" y="2109"/>
              <a:ext cx="255" cy="1321"/>
            </a:xfrm>
            <a:prstGeom prst="can">
              <a:avLst>
                <a:gd name="adj" fmla="val 8645"/>
              </a:avLst>
            </a:prstGeom>
            <a:gradFill rotWithShape="1">
              <a:gsLst>
                <a:gs pos="0">
                  <a:schemeClr val="hlink"/>
                </a:gs>
                <a:gs pos="50000">
                  <a:schemeClr val="hlink">
                    <a:gamma/>
                    <a:tint val="10588"/>
                    <a:invGamma/>
                  </a:schemeClr>
                </a:gs>
                <a:gs pos="100000">
                  <a:schemeClr val="hlink"/>
                </a:gs>
              </a:gsLst>
              <a:lin ang="0" scaled="1"/>
            </a:gra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defRPr/>
              </a:pPr>
              <a:r>
                <a:rPr lang="ja-JP" altLang="en-US" sz="2400" dirty="0">
                  <a:solidFill>
                    <a:srgbClr val="000000"/>
                  </a:solidFill>
                  <a:effectLst>
                    <a:outerShdw blurRad="38100" dist="38100" dir="2700000" algn="tl">
                      <a:srgbClr val="FFFFFF"/>
                    </a:outerShdw>
                  </a:effectLst>
                  <a:latin typeface="ＭＳ Ｐゴシック" pitchFamily="50" charset="-128"/>
                </a:rPr>
                <a:t>年金原資</a:t>
              </a:r>
            </a:p>
          </p:txBody>
        </p:sp>
        <p:sp>
          <p:nvSpPr>
            <p:cNvPr id="26637" name="Line 7"/>
            <p:cNvSpPr>
              <a:spLocks noChangeShapeType="1"/>
            </p:cNvSpPr>
            <p:nvPr/>
          </p:nvSpPr>
          <p:spPr bwMode="auto">
            <a:xfrm flipV="1">
              <a:off x="3424" y="3626"/>
              <a:ext cx="1286" cy="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6638" name="AutoShape 8"/>
            <p:cNvSpPr>
              <a:spLocks noChangeArrowheads="1"/>
            </p:cNvSpPr>
            <p:nvPr/>
          </p:nvSpPr>
          <p:spPr bwMode="gray">
            <a:xfrm>
              <a:off x="4644" y="2109"/>
              <a:ext cx="227" cy="1319"/>
            </a:xfrm>
            <a:prstGeom prst="can">
              <a:avLst>
                <a:gd name="adj" fmla="val 12805"/>
              </a:avLst>
            </a:prstGeom>
            <a:gradFill rotWithShape="0">
              <a:gsLst>
                <a:gs pos="0">
                  <a:srgbClr val="00CC99"/>
                </a:gs>
                <a:gs pos="50000">
                  <a:srgbClr val="C2F3E7"/>
                </a:gs>
                <a:gs pos="100000">
                  <a:srgbClr val="00CC99"/>
                </a:gs>
              </a:gsLst>
              <a:lin ang="0" scaled="1"/>
            </a:gra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6639" name="Text Box 9"/>
            <p:cNvSpPr txBox="1">
              <a:spLocks noChangeArrowheads="1"/>
            </p:cNvSpPr>
            <p:nvPr/>
          </p:nvSpPr>
          <p:spPr bwMode="auto">
            <a:xfrm>
              <a:off x="2943" y="3511"/>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algn="ctr" eaLnBrk="1" fontAlgn="base" hangingPunct="1">
                <a:spcBef>
                  <a:spcPct val="0"/>
                </a:spcBef>
                <a:spcAft>
                  <a:spcPct val="0"/>
                </a:spcAft>
              </a:pPr>
              <a:r>
                <a:rPr lang="ja-JP" altLang="en-US" sz="2000" b="1">
                  <a:solidFill>
                    <a:srgbClr val="000000"/>
                  </a:solidFill>
                  <a:latin typeface="ＭＳ ゴシック" pitchFamily="49" charset="-128"/>
                  <a:ea typeface="ＭＳ Ｐゴシック" charset="-128"/>
                </a:rPr>
                <a:t>加</a:t>
              </a:r>
              <a:r>
                <a:rPr lang="ja-JP" altLang="en-US" sz="2000" b="1">
                  <a:solidFill>
                    <a:srgbClr val="000000"/>
                  </a:solidFill>
                  <a:latin typeface="ＭＳ Ｐゴシック" charset="-128"/>
                  <a:ea typeface="ＭＳ Ｐゴシック" charset="-128"/>
                </a:rPr>
                <a:t>入</a:t>
              </a:r>
            </a:p>
          </p:txBody>
        </p:sp>
        <p:sp>
          <p:nvSpPr>
            <p:cNvPr id="26640" name="Freeform 10" descr="50%"/>
            <p:cNvSpPr>
              <a:spLocks/>
            </p:cNvSpPr>
            <p:nvPr/>
          </p:nvSpPr>
          <p:spPr bwMode="gray">
            <a:xfrm rot="20769632">
              <a:off x="2891" y="2085"/>
              <a:ext cx="1869" cy="1058"/>
            </a:xfrm>
            <a:custGeom>
              <a:avLst/>
              <a:gdLst>
                <a:gd name="T0" fmla="*/ 561176 w 1491"/>
                <a:gd name="T1" fmla="*/ 0 h 663"/>
                <a:gd name="T2" fmla="*/ 0 w 1491"/>
                <a:gd name="T3" fmla="*/ 613160 h 663"/>
                <a:gd name="T4" fmla="*/ 0 w 1491"/>
                <a:gd name="T5" fmla="*/ 613160 h 663"/>
                <a:gd name="T6" fmla="*/ 70680 w 1491"/>
                <a:gd name="T7" fmla="*/ 434344 h 663"/>
                <a:gd name="T8" fmla="*/ 219036 w 1491"/>
                <a:gd name="T9" fmla="*/ 438446 h 663"/>
                <a:gd name="T10" fmla="*/ 280125 w 1491"/>
                <a:gd name="T11" fmla="*/ 220147 h 663"/>
                <a:gd name="T12" fmla="*/ 408824 w 1491"/>
                <a:gd name="T13" fmla="*/ 244749 h 663"/>
                <a:gd name="T14" fmla="*/ 467334 w 1491"/>
                <a:gd name="T15" fmla="*/ 105595 h 663"/>
                <a:gd name="T16" fmla="*/ 560051 w 1491"/>
                <a:gd name="T17" fmla="*/ 155355 h 6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1" h="663">
                  <a:moveTo>
                    <a:pt x="1491" y="0"/>
                  </a:moveTo>
                  <a:cubicBezTo>
                    <a:pt x="1243" y="110"/>
                    <a:pt x="248" y="553"/>
                    <a:pt x="0" y="663"/>
                  </a:cubicBezTo>
                  <a:cubicBezTo>
                    <a:pt x="31" y="631"/>
                    <a:pt x="91" y="501"/>
                    <a:pt x="188" y="470"/>
                  </a:cubicBezTo>
                  <a:cubicBezTo>
                    <a:pt x="285" y="439"/>
                    <a:pt x="489" y="513"/>
                    <a:pt x="582" y="474"/>
                  </a:cubicBezTo>
                  <a:cubicBezTo>
                    <a:pt x="675" y="435"/>
                    <a:pt x="660" y="273"/>
                    <a:pt x="744" y="238"/>
                  </a:cubicBezTo>
                  <a:cubicBezTo>
                    <a:pt x="828" y="203"/>
                    <a:pt x="1008" y="298"/>
                    <a:pt x="1086" y="264"/>
                  </a:cubicBezTo>
                  <a:cubicBezTo>
                    <a:pt x="1164" y="230"/>
                    <a:pt x="1168" y="137"/>
                    <a:pt x="1242" y="114"/>
                  </a:cubicBezTo>
                  <a:cubicBezTo>
                    <a:pt x="1316" y="91"/>
                    <a:pt x="1437" y="157"/>
                    <a:pt x="1488" y="168"/>
                  </a:cubicBezTo>
                </a:path>
              </a:pathLst>
            </a:custGeom>
            <a:pattFill prst="pct50">
              <a:fgClr>
                <a:srgbClr val="FF5050"/>
              </a:fgClr>
              <a:bgClr>
                <a:srgbClr val="FFFFFF"/>
              </a:bgClr>
            </a:pattFill>
            <a:ln w="12700">
              <a:solidFill>
                <a:srgbClr val="777777"/>
              </a:solidFill>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6641" name="AutoShape 11" descr="20%"/>
            <p:cNvSpPr>
              <a:spLocks noChangeArrowheads="1"/>
            </p:cNvSpPr>
            <p:nvPr/>
          </p:nvSpPr>
          <p:spPr bwMode="auto">
            <a:xfrm>
              <a:off x="4642" y="1783"/>
              <a:ext cx="234" cy="326"/>
            </a:xfrm>
            <a:prstGeom prst="can">
              <a:avLst>
                <a:gd name="adj" fmla="val 14535"/>
              </a:avLst>
            </a:prstGeom>
            <a:pattFill prst="pct20">
              <a:fgClr>
                <a:srgbClr val="969696"/>
              </a:fgClr>
              <a:bgClr>
                <a:srgbClr val="FFFFFF"/>
              </a:bgClr>
            </a:pattFill>
            <a:ln w="19050">
              <a:solidFill>
                <a:srgbClr val="0033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pPr>
              <a:endParaRPr lang="en-US" altLang="ja-JP" sz="2800" b="1">
                <a:solidFill>
                  <a:srgbClr val="000000"/>
                </a:solidFill>
                <a:latin typeface="ＭＳ ゴシック" pitchFamily="49" charset="-128"/>
                <a:ea typeface="ＭＳ ゴシック" pitchFamily="49" charset="-128"/>
              </a:endParaRPr>
            </a:p>
          </p:txBody>
        </p:sp>
        <p:sp>
          <p:nvSpPr>
            <p:cNvPr id="26646" name="Text Box 18"/>
            <p:cNvSpPr txBox="1">
              <a:spLocks noChangeArrowheads="1"/>
            </p:cNvSpPr>
            <p:nvPr/>
          </p:nvSpPr>
          <p:spPr bwMode="auto">
            <a:xfrm>
              <a:off x="2063" y="3532"/>
              <a:ext cx="466" cy="3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algn="ctr" eaLnBrk="1" fontAlgn="base" hangingPunct="1">
                <a:spcBef>
                  <a:spcPct val="0"/>
                </a:spcBef>
                <a:spcAft>
                  <a:spcPct val="0"/>
                </a:spcAft>
              </a:pPr>
              <a:r>
                <a:rPr lang="en-US" altLang="ja-JP" sz="2000" b="1" dirty="0" smtClean="0">
                  <a:solidFill>
                    <a:srgbClr val="000000"/>
                  </a:solidFill>
                  <a:latin typeface="ＭＳ Ｐゴシック" charset="-128"/>
                  <a:ea typeface="ＭＳ Ｐゴシック" charset="-128"/>
                </a:rPr>
                <a:t>60</a:t>
              </a:r>
              <a:r>
                <a:rPr lang="ja-JP" altLang="en-US" sz="2000" b="1" dirty="0" smtClean="0">
                  <a:solidFill>
                    <a:srgbClr val="000000"/>
                  </a:solidFill>
                  <a:latin typeface="ＭＳ Ｐゴシック" charset="-128"/>
                  <a:ea typeface="ＭＳ Ｐゴシック" charset="-128"/>
                </a:rPr>
                <a:t>歳</a:t>
              </a:r>
              <a:endParaRPr lang="ja-JP" altLang="en-US" sz="2000" b="1" dirty="0">
                <a:solidFill>
                  <a:srgbClr val="000000"/>
                </a:solidFill>
                <a:latin typeface="ＭＳ Ｐゴシック" charset="-128"/>
                <a:ea typeface="ＭＳ Ｐゴシック" charset="-128"/>
              </a:endParaRPr>
            </a:p>
          </p:txBody>
        </p:sp>
        <p:sp>
          <p:nvSpPr>
            <p:cNvPr id="26647" name="Freeform 19" descr="50%"/>
            <p:cNvSpPr>
              <a:spLocks/>
            </p:cNvSpPr>
            <p:nvPr/>
          </p:nvSpPr>
          <p:spPr bwMode="gray">
            <a:xfrm rot="21070832">
              <a:off x="8" y="1602"/>
              <a:ext cx="1908" cy="1721"/>
            </a:xfrm>
            <a:custGeom>
              <a:avLst/>
              <a:gdLst>
                <a:gd name="T0" fmla="*/ 283220 w 1479"/>
                <a:gd name="T1" fmla="*/ 7101734 h 905"/>
                <a:gd name="T2" fmla="*/ 1715 w 1479"/>
                <a:gd name="T3" fmla="*/ 31825855 h 905"/>
                <a:gd name="T4" fmla="*/ 0 w 1479"/>
                <a:gd name="T5" fmla="*/ 32138504 h 905"/>
                <a:gd name="T6" fmla="*/ 33658 w 1479"/>
                <a:gd name="T7" fmla="*/ 24573489 h 905"/>
                <a:gd name="T8" fmla="*/ 86569 w 1479"/>
                <a:gd name="T9" fmla="*/ 22419174 h 905"/>
                <a:gd name="T10" fmla="*/ 121011 w 1479"/>
                <a:gd name="T11" fmla="*/ 14321290 h 905"/>
                <a:gd name="T12" fmla="*/ 166966 w 1479"/>
                <a:gd name="T13" fmla="*/ 13026033 h 905"/>
                <a:gd name="T14" fmla="*/ 194597 w 1479"/>
                <a:gd name="T15" fmla="*/ 6363605 h 905"/>
                <a:gd name="T16" fmla="*/ 252077 w 1479"/>
                <a:gd name="T17" fmla="*/ 6063929 h 905"/>
                <a:gd name="T18" fmla="*/ 282676 w 1479"/>
                <a:gd name="T19" fmla="*/ 0 h 9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79" h="905">
                  <a:moveTo>
                    <a:pt x="1479" y="200"/>
                  </a:moveTo>
                  <a:cubicBezTo>
                    <a:pt x="1234" y="316"/>
                    <a:pt x="255" y="779"/>
                    <a:pt x="9" y="896"/>
                  </a:cubicBezTo>
                  <a:lnTo>
                    <a:pt x="0" y="905"/>
                  </a:lnTo>
                  <a:cubicBezTo>
                    <a:pt x="28" y="871"/>
                    <a:pt x="101" y="738"/>
                    <a:pt x="176" y="692"/>
                  </a:cubicBezTo>
                  <a:cubicBezTo>
                    <a:pt x="251" y="646"/>
                    <a:pt x="376" y="679"/>
                    <a:pt x="452" y="631"/>
                  </a:cubicBezTo>
                  <a:cubicBezTo>
                    <a:pt x="528" y="583"/>
                    <a:pt x="562" y="447"/>
                    <a:pt x="632" y="403"/>
                  </a:cubicBezTo>
                  <a:cubicBezTo>
                    <a:pt x="702" y="359"/>
                    <a:pt x="808" y="404"/>
                    <a:pt x="872" y="367"/>
                  </a:cubicBezTo>
                  <a:cubicBezTo>
                    <a:pt x="936" y="330"/>
                    <a:pt x="942" y="212"/>
                    <a:pt x="1016" y="179"/>
                  </a:cubicBezTo>
                  <a:cubicBezTo>
                    <a:pt x="1090" y="146"/>
                    <a:pt x="1240" y="201"/>
                    <a:pt x="1316" y="171"/>
                  </a:cubicBezTo>
                  <a:cubicBezTo>
                    <a:pt x="1392" y="141"/>
                    <a:pt x="1449" y="28"/>
                    <a:pt x="1476" y="0"/>
                  </a:cubicBezTo>
                </a:path>
              </a:pathLst>
            </a:custGeom>
            <a:pattFill prst="pct50">
              <a:fgClr>
                <a:srgbClr val="FF5050"/>
              </a:fgClr>
              <a:bgClr>
                <a:srgbClr val="FFFFFF"/>
              </a:bgClr>
            </a:pattFill>
            <a:ln>
              <a:noFill/>
            </a:ln>
            <a:effectLst/>
            <a:extLst>
              <a:ext uri="{91240B29-F687-4F45-9708-019B960494DF}">
                <a14:hiddenLine xmlns:a14="http://schemas.microsoft.com/office/drawing/2010/main" w="12700">
                  <a:solidFill>
                    <a:srgbClr val="5F5F5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314389" name="AutoShape 21"/>
            <p:cNvSpPr>
              <a:spLocks noChangeArrowheads="1"/>
            </p:cNvSpPr>
            <p:nvPr/>
          </p:nvSpPr>
          <p:spPr bwMode="gray">
            <a:xfrm>
              <a:off x="2163" y="1434"/>
              <a:ext cx="263" cy="1995"/>
            </a:xfrm>
            <a:prstGeom prst="can">
              <a:avLst>
                <a:gd name="adj" fmla="val 12853"/>
              </a:avLst>
            </a:prstGeom>
            <a:gradFill rotWithShape="1">
              <a:gsLst>
                <a:gs pos="0">
                  <a:schemeClr val="hlink"/>
                </a:gs>
                <a:gs pos="50000">
                  <a:schemeClr val="hlink">
                    <a:gamma/>
                    <a:tint val="10588"/>
                    <a:invGamma/>
                  </a:schemeClr>
                </a:gs>
                <a:gs pos="100000">
                  <a:schemeClr val="hlink"/>
                </a:gs>
              </a:gsLst>
              <a:lin ang="0" scaled="1"/>
            </a:gra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defRPr/>
              </a:pPr>
              <a:r>
                <a:rPr lang="ja-JP" altLang="en-US" sz="2400" b="1" dirty="0">
                  <a:solidFill>
                    <a:srgbClr val="000000"/>
                  </a:solidFill>
                  <a:latin typeface="ＭＳ Ｐゴシック" pitchFamily="50" charset="-128"/>
                </a:rPr>
                <a:t>年金原資</a:t>
              </a:r>
              <a:r>
                <a:rPr lang="ja-JP" altLang="en-US" sz="2800" b="1" dirty="0">
                  <a:solidFill>
                    <a:srgbClr val="000000"/>
                  </a:solidFill>
                  <a:latin typeface="ＭＳ ゴシック" pitchFamily="49" charset="-128"/>
                  <a:ea typeface="ＭＳ ゴシック" pitchFamily="49" charset="-128"/>
                </a:rPr>
                <a:t> </a:t>
              </a:r>
            </a:p>
          </p:txBody>
        </p:sp>
        <p:sp>
          <p:nvSpPr>
            <p:cNvPr id="26655" name="AutoShape 27"/>
            <p:cNvSpPr>
              <a:spLocks noChangeArrowheads="1"/>
            </p:cNvSpPr>
            <p:nvPr/>
          </p:nvSpPr>
          <p:spPr bwMode="gray">
            <a:xfrm>
              <a:off x="1787" y="1805"/>
              <a:ext cx="273" cy="1633"/>
            </a:xfrm>
            <a:prstGeom prst="can">
              <a:avLst>
                <a:gd name="adj" fmla="val 3444"/>
              </a:avLst>
            </a:prstGeom>
            <a:gradFill rotWithShape="0">
              <a:gsLst>
                <a:gs pos="0">
                  <a:srgbClr val="00CC99"/>
                </a:gs>
                <a:gs pos="50000">
                  <a:srgbClr val="C2F3E7"/>
                </a:gs>
                <a:gs pos="100000">
                  <a:srgbClr val="00CC99"/>
                </a:gs>
              </a:gsLst>
              <a:lin ang="0" scaled="1"/>
            </a:gra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26657" name="AutoShape 29"/>
            <p:cNvSpPr>
              <a:spLocks noChangeArrowheads="1"/>
            </p:cNvSpPr>
            <p:nvPr/>
          </p:nvSpPr>
          <p:spPr bwMode="gray">
            <a:xfrm>
              <a:off x="1787" y="1429"/>
              <a:ext cx="276" cy="368"/>
            </a:xfrm>
            <a:prstGeom prst="can">
              <a:avLst>
                <a:gd name="adj" fmla="val 17116"/>
              </a:avLst>
            </a:prstGeom>
            <a:gradFill rotWithShape="0">
              <a:gsLst>
                <a:gs pos="0">
                  <a:srgbClr val="FF5050"/>
                </a:gs>
                <a:gs pos="50000">
                  <a:srgbClr val="FFD5D5"/>
                </a:gs>
                <a:gs pos="100000">
                  <a:srgbClr val="FF5050"/>
                </a:gs>
              </a:gsLst>
              <a:lin ang="0" scaled="1"/>
            </a:gra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314398" name="AutoShape 30"/>
            <p:cNvSpPr>
              <a:spLocks noChangeArrowheads="1"/>
            </p:cNvSpPr>
            <p:nvPr/>
          </p:nvSpPr>
          <p:spPr bwMode="auto">
            <a:xfrm>
              <a:off x="2447" y="1434"/>
              <a:ext cx="454" cy="346"/>
            </a:xfrm>
            <a:prstGeom prst="upArrow">
              <a:avLst>
                <a:gd name="adj1" fmla="val 46694"/>
                <a:gd name="adj2" fmla="val 53894"/>
              </a:avLst>
            </a:prstGeom>
            <a:solidFill>
              <a:srgbClr val="00FF00"/>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defRPr/>
              </a:pPr>
              <a:r>
                <a:rPr lang="ja-JP" altLang="en-US" sz="2800" b="1" dirty="0">
                  <a:solidFill>
                    <a:srgbClr val="000000"/>
                  </a:solidFill>
                  <a:effectLst>
                    <a:outerShdw blurRad="38100" dist="38100" dir="2700000" algn="tl">
                      <a:srgbClr val="FFFFFF"/>
                    </a:outerShdw>
                  </a:effectLst>
                  <a:latin typeface="ＭＳ ゴシック" pitchFamily="49" charset="-128"/>
                  <a:ea typeface="ＭＳ ゴシック" pitchFamily="49" charset="-128"/>
                </a:rPr>
                <a:t>＋</a:t>
              </a:r>
            </a:p>
          </p:txBody>
        </p:sp>
        <p:sp>
          <p:nvSpPr>
            <p:cNvPr id="26659" name="Text Box 31"/>
            <p:cNvSpPr txBox="1">
              <a:spLocks noChangeArrowheads="1"/>
            </p:cNvSpPr>
            <p:nvPr/>
          </p:nvSpPr>
          <p:spPr bwMode="auto">
            <a:xfrm>
              <a:off x="64" y="3520"/>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algn="ctr" eaLnBrk="1" fontAlgn="base" hangingPunct="1">
                <a:spcBef>
                  <a:spcPct val="0"/>
                </a:spcBef>
                <a:spcAft>
                  <a:spcPct val="0"/>
                </a:spcAft>
              </a:pPr>
              <a:r>
                <a:rPr lang="ja-JP" altLang="en-US" sz="2000" b="1">
                  <a:solidFill>
                    <a:srgbClr val="000000"/>
                  </a:solidFill>
                  <a:latin typeface="ＭＳ ゴシック" pitchFamily="49" charset="-128"/>
                  <a:ea typeface="ＭＳ Ｐゴシック" charset="-128"/>
                </a:rPr>
                <a:t>加</a:t>
              </a:r>
              <a:r>
                <a:rPr lang="ja-JP" altLang="en-US" sz="2000" b="1">
                  <a:solidFill>
                    <a:srgbClr val="000000"/>
                  </a:solidFill>
                  <a:latin typeface="ＭＳ Ｐゴシック" charset="-128"/>
                  <a:ea typeface="ＭＳ Ｐゴシック" charset="-128"/>
                </a:rPr>
                <a:t>入</a:t>
              </a:r>
            </a:p>
          </p:txBody>
        </p:sp>
        <p:sp>
          <p:nvSpPr>
            <p:cNvPr id="26660" name="Text Box 32"/>
            <p:cNvSpPr txBox="1">
              <a:spLocks noChangeArrowheads="1"/>
            </p:cNvSpPr>
            <p:nvPr/>
          </p:nvSpPr>
          <p:spPr bwMode="auto">
            <a:xfrm>
              <a:off x="856" y="2705"/>
              <a:ext cx="931"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algn="ctr" eaLnBrk="1" fontAlgn="base" hangingPunct="1">
                <a:spcBef>
                  <a:spcPct val="50000"/>
                </a:spcBef>
                <a:spcAft>
                  <a:spcPct val="0"/>
                </a:spcAft>
              </a:pPr>
              <a:r>
                <a:rPr lang="ja-JP" altLang="en-US" sz="1800" b="1" dirty="0" smtClean="0">
                  <a:solidFill>
                    <a:srgbClr val="000000"/>
                  </a:solidFill>
                  <a:latin typeface="ＭＳ Ｐゴシック" charset="-128"/>
                  <a:ea typeface="ＭＳ Ｐゴシック" charset="-128"/>
                </a:rPr>
                <a:t>ＤＣ拠出金（会社拠出</a:t>
              </a:r>
              <a:r>
                <a:rPr lang="ja-JP" altLang="en-US" sz="2000" b="1" dirty="0" smtClean="0">
                  <a:solidFill>
                    <a:srgbClr val="000000"/>
                  </a:solidFill>
                  <a:latin typeface="ＭＳ Ｐゴシック" charset="-128"/>
                  <a:ea typeface="ＭＳ Ｐゴシック" charset="-128"/>
                </a:rPr>
                <a:t>）</a:t>
              </a:r>
              <a:endParaRPr lang="ja-JP" altLang="en-US" sz="2000" b="1" dirty="0">
                <a:solidFill>
                  <a:srgbClr val="000000"/>
                </a:solidFill>
                <a:latin typeface="ＭＳ Ｐゴシック" charset="-128"/>
                <a:ea typeface="ＭＳ Ｐゴシック" charset="-128"/>
              </a:endParaRPr>
            </a:p>
          </p:txBody>
        </p:sp>
        <p:sp>
          <p:nvSpPr>
            <p:cNvPr id="26661" name="Text Box 33"/>
            <p:cNvSpPr txBox="1">
              <a:spLocks noChangeArrowheads="1"/>
            </p:cNvSpPr>
            <p:nvPr/>
          </p:nvSpPr>
          <p:spPr bwMode="auto">
            <a:xfrm>
              <a:off x="3701" y="2759"/>
              <a:ext cx="941"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algn="ctr" eaLnBrk="1" fontAlgn="base" hangingPunct="1">
                <a:spcBef>
                  <a:spcPct val="50000"/>
                </a:spcBef>
                <a:spcAft>
                  <a:spcPct val="0"/>
                </a:spcAft>
              </a:pPr>
              <a:r>
                <a:rPr lang="ja-JP" altLang="en-US" sz="1800" b="1" dirty="0" smtClean="0">
                  <a:solidFill>
                    <a:srgbClr val="000000"/>
                  </a:solidFill>
                  <a:latin typeface="ＭＳ Ｐゴシック" charset="-128"/>
                  <a:ea typeface="ＭＳ Ｐゴシック" charset="-128"/>
                </a:rPr>
                <a:t>ＤＣ拠出金（会社拠出）</a:t>
              </a:r>
              <a:endParaRPr lang="ja-JP" altLang="en-US" sz="1800" b="1" dirty="0">
                <a:solidFill>
                  <a:srgbClr val="000000"/>
                </a:solidFill>
                <a:latin typeface="ＭＳ Ｐゴシック" charset="-128"/>
                <a:ea typeface="ＭＳ Ｐゴシック" charset="-128"/>
              </a:endParaRPr>
            </a:p>
          </p:txBody>
        </p:sp>
        <p:sp>
          <p:nvSpPr>
            <p:cNvPr id="26662" name="Line 34"/>
            <p:cNvSpPr>
              <a:spLocks noChangeShapeType="1"/>
            </p:cNvSpPr>
            <p:nvPr/>
          </p:nvSpPr>
          <p:spPr bwMode="auto">
            <a:xfrm flipV="1">
              <a:off x="567" y="3636"/>
              <a:ext cx="1231"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2800">
                <a:solidFill>
                  <a:srgbClr val="000000"/>
                </a:solidFill>
                <a:ea typeface="ＭＳ ゴシック" pitchFamily="49" charset="-128"/>
              </a:endParaRPr>
            </a:p>
          </p:txBody>
        </p:sp>
        <p:sp>
          <p:nvSpPr>
            <p:cNvPr id="314403" name="Rectangle 35"/>
            <p:cNvSpPr>
              <a:spLocks noChangeArrowheads="1"/>
            </p:cNvSpPr>
            <p:nvPr/>
          </p:nvSpPr>
          <p:spPr bwMode="auto">
            <a:xfrm>
              <a:off x="16" y="1893"/>
              <a:ext cx="1112"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ja-JP" altLang="en-US" sz="2400" b="1" dirty="0">
                  <a:solidFill>
                    <a:srgbClr val="FF0000"/>
                  </a:solidFill>
                  <a:effectLst>
                    <a:outerShdw blurRad="38100" dist="38100" dir="2700000" algn="tl">
                      <a:srgbClr val="C0C0C0"/>
                    </a:outerShdw>
                  </a:effectLst>
                  <a:latin typeface="ＭＳ Ｐゴシック" pitchFamily="50" charset="-128"/>
                </a:rPr>
                <a:t>運用成果</a:t>
              </a:r>
            </a:p>
          </p:txBody>
        </p:sp>
        <p:sp>
          <p:nvSpPr>
            <p:cNvPr id="26666" name="Text Box 38"/>
            <p:cNvSpPr txBox="1">
              <a:spLocks noChangeArrowheads="1"/>
            </p:cNvSpPr>
            <p:nvPr/>
          </p:nvSpPr>
          <p:spPr bwMode="auto">
            <a:xfrm>
              <a:off x="4897" y="3532"/>
              <a:ext cx="442" cy="32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a:solidFill>
                    <a:schemeClr val="tx1"/>
                  </a:solidFill>
                  <a:latin typeface="Arial" charset="0"/>
                  <a:ea typeface="ＭＳ ゴシック" pitchFamily="49" charset="-128"/>
                </a:defRPr>
              </a:lvl1pPr>
              <a:lvl2pPr marL="742950" indent="-285750" eaLnBrk="0" hangingPunct="0">
                <a:defRPr kumimoji="1" sz="2800">
                  <a:solidFill>
                    <a:schemeClr val="tx1"/>
                  </a:solidFill>
                  <a:latin typeface="Arial" charset="0"/>
                  <a:ea typeface="ＭＳ ゴシック" pitchFamily="49" charset="-128"/>
                </a:defRPr>
              </a:lvl2pPr>
              <a:lvl3pPr marL="1143000" indent="-228600" eaLnBrk="0" hangingPunct="0">
                <a:defRPr kumimoji="1" sz="2800">
                  <a:solidFill>
                    <a:schemeClr val="tx1"/>
                  </a:solidFill>
                  <a:latin typeface="Arial" charset="0"/>
                  <a:ea typeface="ＭＳ ゴシック" pitchFamily="49" charset="-128"/>
                </a:defRPr>
              </a:lvl3pPr>
              <a:lvl4pPr marL="1600200" indent="-228600" eaLnBrk="0" hangingPunct="0">
                <a:defRPr kumimoji="1" sz="2800">
                  <a:solidFill>
                    <a:schemeClr val="tx1"/>
                  </a:solidFill>
                  <a:latin typeface="Arial" charset="0"/>
                  <a:ea typeface="ＭＳ ゴシック" pitchFamily="49" charset="-128"/>
                </a:defRPr>
              </a:lvl4pPr>
              <a:lvl5pPr marL="2057400" indent="-228600" eaLnBrk="0" hangingPunct="0">
                <a:defRPr kumimoji="1" sz="2800">
                  <a:solidFill>
                    <a:schemeClr val="tx1"/>
                  </a:solidFill>
                  <a:latin typeface="Arial" charset="0"/>
                  <a:ea typeface="ＭＳ ゴシック" pitchFamily="49" charset="-128"/>
                </a:defRPr>
              </a:lvl5pPr>
              <a:lvl6pPr marL="25146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6pPr>
              <a:lvl7pPr marL="29718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7pPr>
              <a:lvl8pPr marL="34290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8pPr>
              <a:lvl9pPr marL="3886200" indent="-228600" algn="ctr" eaLnBrk="0" fontAlgn="base" hangingPunct="0">
                <a:spcBef>
                  <a:spcPct val="0"/>
                </a:spcBef>
                <a:spcAft>
                  <a:spcPct val="0"/>
                </a:spcAft>
                <a:defRPr kumimoji="1" sz="2800">
                  <a:solidFill>
                    <a:schemeClr val="tx1"/>
                  </a:solidFill>
                  <a:latin typeface="Arial" charset="0"/>
                  <a:ea typeface="ＭＳ ゴシック" pitchFamily="49" charset="-128"/>
                </a:defRPr>
              </a:lvl9pPr>
            </a:lstStyle>
            <a:p>
              <a:pPr algn="ctr" eaLnBrk="1" fontAlgn="base" hangingPunct="1">
                <a:spcBef>
                  <a:spcPct val="0"/>
                </a:spcBef>
                <a:spcAft>
                  <a:spcPct val="0"/>
                </a:spcAft>
              </a:pPr>
              <a:r>
                <a:rPr lang="en-US" altLang="ja-JP" sz="2000" b="1" dirty="0" smtClean="0">
                  <a:solidFill>
                    <a:srgbClr val="000000"/>
                  </a:solidFill>
                  <a:latin typeface="ＭＳ Ｐゴシック" charset="-128"/>
                  <a:ea typeface="ＭＳ Ｐゴシック" charset="-128"/>
                </a:rPr>
                <a:t>60</a:t>
              </a:r>
              <a:r>
                <a:rPr lang="ja-JP" altLang="en-US" sz="2000" b="1" dirty="0" smtClean="0">
                  <a:solidFill>
                    <a:srgbClr val="000000"/>
                  </a:solidFill>
                  <a:latin typeface="ＭＳ Ｐゴシック" charset="-128"/>
                  <a:ea typeface="ＭＳ Ｐゴシック" charset="-128"/>
                </a:rPr>
                <a:t>歳</a:t>
              </a:r>
              <a:endParaRPr lang="ja-JP" altLang="en-US" sz="2000" b="1" dirty="0">
                <a:solidFill>
                  <a:srgbClr val="000000"/>
                </a:solidFill>
                <a:latin typeface="ＭＳ Ｐゴシック" charset="-128"/>
                <a:ea typeface="ＭＳ Ｐゴシック" charset="-128"/>
              </a:endParaRPr>
            </a:p>
          </p:txBody>
        </p:sp>
        <p:sp>
          <p:nvSpPr>
            <p:cNvPr id="26668" name="Line 41"/>
            <p:cNvSpPr>
              <a:spLocks noChangeShapeType="1"/>
            </p:cNvSpPr>
            <p:nvPr/>
          </p:nvSpPr>
          <p:spPr bwMode="auto">
            <a:xfrm flipV="1">
              <a:off x="113" y="1797"/>
              <a:ext cx="553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ja-JP" altLang="en-US" sz="2800">
                <a:solidFill>
                  <a:srgbClr val="000000"/>
                </a:solidFill>
                <a:ea typeface="ＭＳ ゴシック" pitchFamily="49" charset="-128"/>
              </a:endParaRPr>
            </a:p>
          </p:txBody>
        </p:sp>
      </p:grpSp>
      <p:sp>
        <p:nvSpPr>
          <p:cNvPr id="3" name="上下矢印 2"/>
          <p:cNvSpPr/>
          <p:nvPr/>
        </p:nvSpPr>
        <p:spPr bwMode="auto">
          <a:xfrm>
            <a:off x="3860006" y="4135320"/>
            <a:ext cx="759386" cy="1972508"/>
          </a:xfrm>
          <a:prstGeom prst="up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Arial" charset="0"/>
              <a:ea typeface="ＭＳ ゴシック" pitchFamily="49" charset="-128"/>
            </a:endParaRPr>
          </a:p>
        </p:txBody>
      </p:sp>
      <p:sp>
        <p:nvSpPr>
          <p:cNvPr id="5" name="テキスト ボックス 4"/>
          <p:cNvSpPr txBox="1"/>
          <p:nvPr/>
        </p:nvSpPr>
        <p:spPr>
          <a:xfrm>
            <a:off x="3989535" y="4392194"/>
            <a:ext cx="461665" cy="1677957"/>
          </a:xfrm>
          <a:prstGeom prst="rect">
            <a:avLst/>
          </a:prstGeom>
          <a:noFill/>
        </p:spPr>
        <p:txBody>
          <a:bodyPr vert="eaVert" wrap="square" rtlCol="0">
            <a:spAutoFit/>
          </a:bodyPr>
          <a:lstStyle/>
          <a:p>
            <a:r>
              <a:rPr kumimoji="1" lang="ja-JP" altLang="en-US" b="1" dirty="0" smtClean="0"/>
              <a:t>元本（拠出計）</a:t>
            </a:r>
            <a:endParaRPr kumimoji="1" lang="ja-JP" altLang="en-US" b="1" dirty="0"/>
          </a:p>
        </p:txBody>
      </p:sp>
      <p:sp>
        <p:nvSpPr>
          <p:cNvPr id="48" name="上下矢印 47"/>
          <p:cNvSpPr/>
          <p:nvPr/>
        </p:nvSpPr>
        <p:spPr bwMode="auto">
          <a:xfrm>
            <a:off x="8292305" y="4158967"/>
            <a:ext cx="805534" cy="2052826"/>
          </a:xfrm>
          <a:prstGeom prst="up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latin typeface="Arial" charset="0"/>
              <a:ea typeface="ＭＳ ゴシック" pitchFamily="49" charset="-128"/>
            </a:endParaRPr>
          </a:p>
        </p:txBody>
      </p:sp>
      <p:sp>
        <p:nvSpPr>
          <p:cNvPr id="49" name="テキスト ボックス 48"/>
          <p:cNvSpPr txBox="1"/>
          <p:nvPr/>
        </p:nvSpPr>
        <p:spPr>
          <a:xfrm>
            <a:off x="8455609" y="4405472"/>
            <a:ext cx="461665" cy="1677957"/>
          </a:xfrm>
          <a:prstGeom prst="rect">
            <a:avLst/>
          </a:prstGeom>
          <a:noFill/>
        </p:spPr>
        <p:txBody>
          <a:bodyPr vert="eaVert" wrap="square" rtlCol="0">
            <a:spAutoFit/>
          </a:bodyPr>
          <a:lstStyle/>
          <a:p>
            <a:r>
              <a:rPr kumimoji="1" lang="ja-JP" altLang="en-US" b="1" dirty="0" smtClean="0"/>
              <a:t>元本（拠出計）</a:t>
            </a:r>
            <a:endParaRPr kumimoji="1" lang="ja-JP" altLang="en-US" b="1" dirty="0"/>
          </a:p>
        </p:txBody>
      </p:sp>
      <p:sp>
        <p:nvSpPr>
          <p:cNvPr id="50" name="Rectangle 35"/>
          <p:cNvSpPr>
            <a:spLocks noChangeArrowheads="1"/>
          </p:cNvSpPr>
          <p:nvPr/>
        </p:nvSpPr>
        <p:spPr bwMode="auto">
          <a:xfrm>
            <a:off x="4785677" y="4240175"/>
            <a:ext cx="1765300" cy="51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ja-JP" altLang="en-US" sz="2400" b="1" dirty="0">
                <a:solidFill>
                  <a:srgbClr val="FF0000"/>
                </a:solidFill>
                <a:effectLst>
                  <a:outerShdw blurRad="38100" dist="38100" dir="2700000" algn="tl">
                    <a:srgbClr val="C0C0C0"/>
                  </a:outerShdw>
                </a:effectLst>
                <a:latin typeface="ＭＳ Ｐゴシック" pitchFamily="50" charset="-128"/>
              </a:rPr>
              <a:t>運用成果</a:t>
            </a:r>
          </a:p>
        </p:txBody>
      </p:sp>
      <p:pic>
        <p:nvPicPr>
          <p:cNvPr id="37"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4" y="3689326"/>
            <a:ext cx="499428" cy="395752"/>
          </a:xfrm>
          <a:prstGeom prst="rect">
            <a:avLst/>
          </a:prstGeom>
          <a:noFill/>
          <a:ln>
            <a:noFill/>
          </a:ln>
          <a:effectLst/>
          <a:extLst>
            <a:ext uri="{909E8E84-426E-40DD-AFC4-6F175D3DCCD1}">
              <a14:hiddenFill xmlns:a14="http://schemas.microsoft.com/office/drawing/2010/main">
                <a:solidFill>
                  <a:srgbClr val="3232C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280" y="3718289"/>
            <a:ext cx="504874" cy="375706"/>
          </a:xfrm>
          <a:prstGeom prst="rect">
            <a:avLst/>
          </a:prstGeom>
          <a:noFill/>
          <a:ln>
            <a:noFill/>
          </a:ln>
          <a:effectLst/>
          <a:extLst>
            <a:ext uri="{909E8E84-426E-40DD-AFC4-6F175D3DCCD1}">
              <a14:hiddenFill xmlns:a14="http://schemas.microsoft.com/office/drawing/2010/main">
                <a:solidFill>
                  <a:srgbClr val="3232C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238145" y="772528"/>
            <a:ext cx="8859694" cy="2585323"/>
          </a:xfrm>
          <a:prstGeom prst="rect">
            <a:avLst/>
          </a:prstGeom>
          <a:noFill/>
          <a:ln>
            <a:solidFill>
              <a:schemeClr val="tx1"/>
            </a:solidFill>
          </a:ln>
        </p:spPr>
        <p:txBody>
          <a:bodyPr wrap="square" rtlCol="0">
            <a:spAutoFit/>
          </a:bodyPr>
          <a:lstStyle/>
          <a:p>
            <a:r>
              <a:rPr kumimoji="1" lang="ja-JP" altLang="en-US" dirty="0" smtClean="0"/>
              <a:t>◇主な特徴</a:t>
            </a:r>
            <a:endParaRPr kumimoji="1" lang="en-US" altLang="ja-JP" dirty="0" smtClean="0"/>
          </a:p>
          <a:p>
            <a:r>
              <a:rPr lang="ja-JP" altLang="en-US" dirty="0" smtClean="0"/>
              <a:t>・毎月の拠出金（会社＋加入者）を自分で運用し、将来、年金</a:t>
            </a:r>
            <a:r>
              <a:rPr lang="en-US" altLang="ja-JP" dirty="0" smtClean="0"/>
              <a:t>or</a:t>
            </a:r>
            <a:r>
              <a:rPr lang="ja-JP" altLang="en-US" dirty="0" smtClean="0"/>
              <a:t>一時金で受け取ります</a:t>
            </a:r>
            <a:endParaRPr lang="en-US" altLang="ja-JP" dirty="0" smtClean="0"/>
          </a:p>
          <a:p>
            <a:r>
              <a:rPr kumimoji="1" lang="ja-JP" altLang="en-US" b="1" i="1" u="sng" dirty="0" smtClean="0">
                <a:solidFill>
                  <a:srgbClr val="C00000"/>
                </a:solidFill>
              </a:rPr>
              <a:t>・加入者自らが資産運用をしますので、皆さんの運用成果が年金原資に直結します。</a:t>
            </a:r>
            <a:endParaRPr kumimoji="1" lang="en-US" altLang="ja-JP" b="1" i="1" u="sng" dirty="0" smtClean="0">
              <a:solidFill>
                <a:srgbClr val="C00000"/>
              </a:solidFill>
            </a:endParaRPr>
          </a:p>
          <a:p>
            <a:r>
              <a:rPr lang="ja-JP" altLang="en-US" b="1" i="1" u="sng" dirty="0" smtClean="0">
                <a:solidFill>
                  <a:srgbClr val="C00000"/>
                </a:solidFill>
              </a:rPr>
              <a:t>・運用益は非課税です。</a:t>
            </a:r>
            <a:endParaRPr lang="en-US" altLang="ja-JP" b="1" i="1" u="sng" dirty="0" smtClean="0">
              <a:solidFill>
                <a:srgbClr val="C00000"/>
              </a:solidFill>
            </a:endParaRPr>
          </a:p>
          <a:p>
            <a:r>
              <a:rPr lang="ja-JP" altLang="en-US" dirty="0" smtClean="0"/>
              <a:t>・一度年金に変更すると、前払い退職金に戻すことはできません。</a:t>
            </a:r>
            <a:endParaRPr kumimoji="1" lang="en-US" altLang="ja-JP" dirty="0" smtClean="0"/>
          </a:p>
          <a:p>
            <a:r>
              <a:rPr lang="ja-JP" altLang="en-US" dirty="0" smtClean="0"/>
              <a:t>・前払い退職金として</a:t>
            </a:r>
            <a:r>
              <a:rPr lang="en-US" altLang="ja-JP" dirty="0" smtClean="0"/>
              <a:t>DC</a:t>
            </a:r>
            <a:r>
              <a:rPr lang="ja-JP" altLang="en-US" dirty="0" smtClean="0"/>
              <a:t>拠出金を毎月の給与で受け取ることも可能です。</a:t>
            </a:r>
            <a:endParaRPr lang="en-US" altLang="ja-JP" dirty="0" smtClean="0"/>
          </a:p>
          <a:p>
            <a:r>
              <a:rPr lang="ja-JP" altLang="en-US" dirty="0" smtClean="0"/>
              <a:t>・受給時は、課税対象となります。</a:t>
            </a:r>
            <a:endParaRPr lang="en-US" altLang="ja-JP" dirty="0" smtClean="0"/>
          </a:p>
          <a:p>
            <a:r>
              <a:rPr kumimoji="1" lang="ja-JP" altLang="en-US" b="1" i="1" u="sng" dirty="0" smtClean="0">
                <a:solidFill>
                  <a:srgbClr val="C00000"/>
                </a:solidFill>
              </a:rPr>
              <a:t>・前払い退職金として給与で受け取る場合は、所得税・住民税がかかり、社会保険料の</a:t>
            </a:r>
            <a:endParaRPr kumimoji="1" lang="en-US" altLang="ja-JP" b="1" i="1" u="sng" dirty="0" smtClean="0">
              <a:solidFill>
                <a:srgbClr val="C00000"/>
              </a:solidFill>
            </a:endParaRPr>
          </a:p>
          <a:p>
            <a:r>
              <a:rPr kumimoji="1" lang="ja-JP" altLang="en-US" b="1" i="1" u="sng" dirty="0" smtClean="0">
                <a:solidFill>
                  <a:srgbClr val="C00000"/>
                </a:solidFill>
              </a:rPr>
              <a:t>対象にもなります。</a:t>
            </a:r>
            <a:endParaRPr kumimoji="1" lang="ja-JP" altLang="en-US" b="1" i="1" u="sng" dirty="0">
              <a:solidFill>
                <a:srgbClr val="C00000"/>
              </a:solidFill>
            </a:endParaRPr>
          </a:p>
        </p:txBody>
      </p:sp>
    </p:spTree>
    <p:extLst>
      <p:ext uri="{BB962C8B-B14F-4D97-AF65-F5344CB8AC3E}">
        <p14:creationId xmlns:p14="http://schemas.microsoft.com/office/powerpoint/2010/main" val="723039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8336285" y="6538891"/>
            <a:ext cx="727789" cy="476250"/>
          </a:xfrm>
        </p:spPr>
        <p:txBody>
          <a:bodyPr/>
          <a:lstStyle/>
          <a:p>
            <a:pPr>
              <a:defRPr/>
            </a:pPr>
            <a:fld id="{AE34BF27-F592-49A8-B314-F3BF49E0D3B7}" type="slidenum">
              <a:rPr lang="en-US" altLang="ja-JP" sz="1600" smtClean="0">
                <a:solidFill>
                  <a:srgbClr val="000000"/>
                </a:solidFill>
                <a:latin typeface="+mj-ea"/>
                <a:ea typeface="+mj-ea"/>
              </a:rPr>
              <a:pPr>
                <a:defRPr/>
              </a:pPr>
              <a:t>8</a:t>
            </a:fld>
            <a:endParaRPr lang="en-US" altLang="ja-JP" sz="1600" dirty="0">
              <a:solidFill>
                <a:srgbClr val="000000"/>
              </a:solidFill>
              <a:latin typeface="+mj-ea"/>
              <a:ea typeface="+mj-ea"/>
            </a:endParaRPr>
          </a:p>
        </p:txBody>
      </p:sp>
      <p:sp>
        <p:nvSpPr>
          <p:cNvPr id="5" name="AutoShape 44"/>
          <p:cNvSpPr>
            <a:spLocks noChangeArrowheads="1"/>
          </p:cNvSpPr>
          <p:nvPr/>
        </p:nvSpPr>
        <p:spPr bwMode="gray">
          <a:xfrm>
            <a:off x="0" y="0"/>
            <a:ext cx="9144000" cy="709613"/>
          </a:xfrm>
          <a:prstGeom prst="bevel">
            <a:avLst>
              <a:gd name="adj" fmla="val 9722"/>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ja-JP" altLang="en-US" sz="2800" b="1" dirty="0" smtClean="0">
                <a:solidFill>
                  <a:srgbClr val="FFFFFF"/>
                </a:solidFill>
                <a:effectLst>
                  <a:outerShdw blurRad="38100" dist="38100" dir="2700000" algn="tl">
                    <a:srgbClr val="000000"/>
                  </a:outerShdw>
                </a:effectLst>
                <a:latin typeface="ＭＳ Ｐゴシック" pitchFamily="50" charset="-128"/>
              </a:rPr>
              <a:t>確定拠出年金（ＤＣ年金）の受給開始時期</a:t>
            </a:r>
            <a:endParaRPr lang="ja-JP" altLang="en-US" sz="2800" b="1" dirty="0">
              <a:solidFill>
                <a:srgbClr val="FFFFFF"/>
              </a:solidFill>
              <a:effectLst>
                <a:outerShdw blurRad="38100" dist="38100" dir="2700000" algn="tl">
                  <a:srgbClr val="000000"/>
                </a:outerShdw>
              </a:effectLst>
              <a:latin typeface="ＭＳ Ｐゴシック" pitchFamily="50" charset="-128"/>
            </a:endParaRPr>
          </a:p>
        </p:txBody>
      </p:sp>
      <p:sp>
        <p:nvSpPr>
          <p:cNvPr id="11" name="正方形/長方形 10"/>
          <p:cNvSpPr/>
          <p:nvPr/>
        </p:nvSpPr>
        <p:spPr bwMode="auto">
          <a:xfrm>
            <a:off x="1384466" y="3342169"/>
            <a:ext cx="2827494" cy="698557"/>
          </a:xfrm>
          <a:prstGeom prst="rect">
            <a:avLst/>
          </a:prstGeom>
          <a:solidFill>
            <a:srgbClr val="F7FB6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ja-JP" altLang="en-US" sz="2000" b="1" dirty="0" smtClean="0">
                <a:solidFill>
                  <a:srgbClr val="000000"/>
                </a:solidFill>
                <a:latin typeface="ＭＳ Ｐゴシック"/>
              </a:rPr>
              <a:t>ＤＣ年金加入者期間が</a:t>
            </a:r>
            <a:endParaRPr lang="en-US" altLang="ja-JP" sz="2000" b="1" dirty="0" smtClean="0">
              <a:solidFill>
                <a:srgbClr val="000000"/>
              </a:solidFill>
              <a:latin typeface="ＭＳ Ｐゴシック"/>
            </a:endParaRPr>
          </a:p>
          <a:p>
            <a:pPr algn="ctr" fontAlgn="base">
              <a:spcBef>
                <a:spcPct val="0"/>
              </a:spcBef>
              <a:spcAft>
                <a:spcPct val="0"/>
              </a:spcAft>
            </a:pPr>
            <a:r>
              <a:rPr lang="en-US" altLang="ja-JP" sz="2000" b="1" dirty="0" smtClean="0">
                <a:solidFill>
                  <a:srgbClr val="000000"/>
                </a:solidFill>
                <a:latin typeface="ＭＳ Ｐゴシック"/>
              </a:rPr>
              <a:t>10</a:t>
            </a:r>
            <a:r>
              <a:rPr lang="ja-JP" altLang="en-US" sz="2000" b="1" dirty="0" smtClean="0">
                <a:solidFill>
                  <a:srgbClr val="000000"/>
                </a:solidFill>
                <a:latin typeface="ＭＳ Ｐゴシック"/>
              </a:rPr>
              <a:t>年以上</a:t>
            </a:r>
          </a:p>
        </p:txBody>
      </p:sp>
      <p:sp>
        <p:nvSpPr>
          <p:cNvPr id="17" name="正方形/長方形 16"/>
          <p:cNvSpPr/>
          <p:nvPr/>
        </p:nvSpPr>
        <p:spPr bwMode="auto">
          <a:xfrm>
            <a:off x="1397846" y="4221088"/>
            <a:ext cx="2814114" cy="2088232"/>
          </a:xfrm>
          <a:prstGeom prst="rect">
            <a:avLst/>
          </a:prstGeom>
          <a:solidFill>
            <a:srgbClr val="F7FB6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tLang="ja-JP" sz="2000" b="1" dirty="0" smtClean="0">
              <a:solidFill>
                <a:srgbClr val="000000"/>
              </a:solidFill>
              <a:latin typeface="ＭＳ Ｐゴシック"/>
            </a:endParaRPr>
          </a:p>
          <a:p>
            <a:pPr algn="ctr" fontAlgn="base">
              <a:spcBef>
                <a:spcPct val="0"/>
              </a:spcBef>
              <a:spcAft>
                <a:spcPct val="0"/>
              </a:spcAft>
            </a:pPr>
            <a:endParaRPr lang="en-US" altLang="ja-JP" sz="2000" b="1" dirty="0" smtClean="0">
              <a:solidFill>
                <a:srgbClr val="000000"/>
              </a:solidFill>
              <a:latin typeface="ＭＳ Ｐゴシック"/>
            </a:endParaRPr>
          </a:p>
          <a:p>
            <a:pPr algn="ctr" fontAlgn="base">
              <a:spcBef>
                <a:spcPct val="0"/>
              </a:spcBef>
              <a:spcAft>
                <a:spcPct val="0"/>
              </a:spcAft>
            </a:pPr>
            <a:r>
              <a:rPr lang="en-US" altLang="ja-JP" sz="2000" b="1" dirty="0" smtClean="0">
                <a:solidFill>
                  <a:srgbClr val="000000"/>
                </a:solidFill>
                <a:latin typeface="ＭＳ Ｐゴシック"/>
              </a:rPr>
              <a:t>DC</a:t>
            </a:r>
            <a:r>
              <a:rPr lang="ja-JP" altLang="en-US" sz="2000" b="1" dirty="0" smtClean="0">
                <a:solidFill>
                  <a:srgbClr val="000000"/>
                </a:solidFill>
                <a:latin typeface="ＭＳ Ｐゴシック"/>
              </a:rPr>
              <a:t>年金加入者期間が</a:t>
            </a:r>
            <a:endParaRPr lang="en-US" altLang="ja-JP" sz="2000" b="1" dirty="0" smtClean="0">
              <a:solidFill>
                <a:srgbClr val="000000"/>
              </a:solidFill>
              <a:latin typeface="ＭＳ Ｐゴシック"/>
            </a:endParaRPr>
          </a:p>
          <a:p>
            <a:pPr algn="ctr" fontAlgn="base">
              <a:spcBef>
                <a:spcPct val="0"/>
              </a:spcBef>
              <a:spcAft>
                <a:spcPct val="0"/>
              </a:spcAft>
            </a:pPr>
            <a:r>
              <a:rPr lang="en-US" altLang="ja-JP" sz="2000" b="1" dirty="0" smtClean="0">
                <a:solidFill>
                  <a:srgbClr val="000000"/>
                </a:solidFill>
                <a:latin typeface="ＭＳ Ｐゴシック"/>
              </a:rPr>
              <a:t>10</a:t>
            </a:r>
            <a:r>
              <a:rPr lang="ja-JP" altLang="en-US" sz="2000" b="1" dirty="0" smtClean="0">
                <a:solidFill>
                  <a:srgbClr val="000000"/>
                </a:solidFill>
                <a:latin typeface="ＭＳ Ｐゴシック"/>
              </a:rPr>
              <a:t>年未満</a:t>
            </a:r>
            <a:r>
              <a:rPr lang="en-US" altLang="ja-JP" sz="2000" b="1" dirty="0" smtClean="0">
                <a:solidFill>
                  <a:srgbClr val="000000"/>
                </a:solidFill>
                <a:latin typeface="ＭＳ Ｐゴシック"/>
              </a:rPr>
              <a:t> </a:t>
            </a:r>
            <a:endParaRPr lang="ja-JP" altLang="en-US" sz="2000" b="1" dirty="0" smtClean="0">
              <a:solidFill>
                <a:srgbClr val="000000"/>
              </a:solidFill>
              <a:latin typeface="ＭＳ Ｐゴシック"/>
            </a:endParaRPr>
          </a:p>
        </p:txBody>
      </p:sp>
      <p:sp>
        <p:nvSpPr>
          <p:cNvPr id="22" name="テキスト ボックス 21"/>
          <p:cNvSpPr txBox="1"/>
          <p:nvPr/>
        </p:nvSpPr>
        <p:spPr>
          <a:xfrm>
            <a:off x="740499" y="3336058"/>
            <a:ext cx="492443" cy="2973262"/>
          </a:xfrm>
          <a:prstGeom prst="rect">
            <a:avLst/>
          </a:prstGeom>
          <a:solidFill>
            <a:srgbClr val="F49B18"/>
          </a:solidFill>
          <a:ln>
            <a:solidFill>
              <a:schemeClr val="accent2"/>
            </a:solidFill>
          </a:ln>
        </p:spPr>
        <p:txBody>
          <a:bodyPr vert="eaVert" wrap="square" rtlCol="0">
            <a:spAutoFit/>
          </a:bodyPr>
          <a:lstStyle/>
          <a:p>
            <a:pPr algn="ctr"/>
            <a:r>
              <a:rPr lang="ja-JP" altLang="en-US" sz="2000" b="1" dirty="0" smtClean="0">
                <a:solidFill>
                  <a:srgbClr val="000000"/>
                </a:solidFill>
              </a:rPr>
              <a:t>Ｄ　Ｃ　資　産　残　高</a:t>
            </a:r>
            <a:endParaRPr lang="ja-JP" altLang="en-US" sz="2000" b="1" dirty="0">
              <a:solidFill>
                <a:srgbClr val="000000"/>
              </a:solidFill>
            </a:endParaRPr>
          </a:p>
        </p:txBody>
      </p:sp>
      <p:sp>
        <p:nvSpPr>
          <p:cNvPr id="6" name="右矢印 5"/>
          <p:cNvSpPr/>
          <p:nvPr/>
        </p:nvSpPr>
        <p:spPr bwMode="auto">
          <a:xfrm>
            <a:off x="4330337" y="3460774"/>
            <a:ext cx="483326" cy="461345"/>
          </a:xfrm>
          <a:prstGeom prst="rightArrow">
            <a:avLst/>
          </a:prstGeom>
          <a:solidFill>
            <a:srgbClr val="CC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800" smtClean="0">
              <a:solidFill>
                <a:srgbClr val="C00000"/>
              </a:solidFill>
              <a:ea typeface="ＭＳ ゴシック" pitchFamily="49" charset="-128"/>
            </a:endParaRPr>
          </a:p>
        </p:txBody>
      </p:sp>
      <p:sp>
        <p:nvSpPr>
          <p:cNvPr id="28" name="正方形/長方形 27"/>
          <p:cNvSpPr/>
          <p:nvPr/>
        </p:nvSpPr>
        <p:spPr bwMode="auto">
          <a:xfrm>
            <a:off x="184836" y="2370259"/>
            <a:ext cx="8742697" cy="4168632"/>
          </a:xfrm>
          <a:prstGeom prst="rect">
            <a:avLst/>
          </a:prstGeom>
          <a:solidFill>
            <a:srgbClr val="CC6600">
              <a:alpha val="1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800" dirty="0" smtClean="0">
              <a:solidFill>
                <a:srgbClr val="000000"/>
              </a:solidFill>
              <a:ea typeface="ＭＳ ゴシック" pitchFamily="49" charset="-128"/>
            </a:endParaRPr>
          </a:p>
        </p:txBody>
      </p:sp>
      <p:sp>
        <p:nvSpPr>
          <p:cNvPr id="29" name="テキスト ボックス 28"/>
          <p:cNvSpPr txBox="1"/>
          <p:nvPr/>
        </p:nvSpPr>
        <p:spPr>
          <a:xfrm>
            <a:off x="2192929" y="2370529"/>
            <a:ext cx="6123487" cy="400110"/>
          </a:xfrm>
          <a:prstGeom prst="rect">
            <a:avLst/>
          </a:prstGeom>
          <a:noFill/>
        </p:spPr>
        <p:txBody>
          <a:bodyPr wrap="square" rtlCol="0">
            <a:spAutoFit/>
          </a:bodyPr>
          <a:lstStyle/>
          <a:p>
            <a:r>
              <a:rPr lang="ja-JP" altLang="en-US" sz="2000" b="1" u="sng" dirty="0" smtClean="0">
                <a:solidFill>
                  <a:srgbClr val="000000"/>
                </a:solidFill>
              </a:rPr>
              <a:t>ＤＣ年金の受給開始時期（加入者期間による違い）</a:t>
            </a:r>
            <a:endParaRPr lang="ja-JP" altLang="en-US" sz="2000" b="1" u="sng" dirty="0">
              <a:solidFill>
                <a:srgbClr val="000000"/>
              </a:solidFill>
            </a:endParaRPr>
          </a:p>
        </p:txBody>
      </p:sp>
      <p:sp>
        <p:nvSpPr>
          <p:cNvPr id="9" name="正方形/長方形 8"/>
          <p:cNvSpPr/>
          <p:nvPr/>
        </p:nvSpPr>
        <p:spPr>
          <a:xfrm>
            <a:off x="293798" y="1128643"/>
            <a:ext cx="8406382" cy="1200329"/>
          </a:xfrm>
          <a:prstGeom prst="rect">
            <a:avLst/>
          </a:prstGeom>
        </p:spPr>
        <p:txBody>
          <a:bodyPr wrap="square">
            <a:spAutoFit/>
          </a:bodyPr>
          <a:lstStyle/>
          <a:p>
            <a:r>
              <a:rPr lang="en-US" altLang="ja-JP" dirty="0">
                <a:solidFill>
                  <a:srgbClr val="000000"/>
                </a:solidFill>
              </a:rPr>
              <a:t>CB</a:t>
            </a:r>
            <a:r>
              <a:rPr lang="ja-JP" altLang="en-US" dirty="0">
                <a:solidFill>
                  <a:srgbClr val="000000"/>
                </a:solidFill>
              </a:rPr>
              <a:t>年金と同じく、退職時の</a:t>
            </a:r>
            <a:r>
              <a:rPr lang="en-US" altLang="ja-JP" dirty="0">
                <a:solidFill>
                  <a:srgbClr val="000000"/>
                </a:solidFill>
              </a:rPr>
              <a:t>DC</a:t>
            </a:r>
            <a:r>
              <a:rPr lang="ja-JP" altLang="en-US" dirty="0">
                <a:solidFill>
                  <a:srgbClr val="000000"/>
                </a:solidFill>
              </a:rPr>
              <a:t>年金口座の残高が</a:t>
            </a:r>
            <a:r>
              <a:rPr lang="ja-JP" altLang="en-US" dirty="0" smtClean="0">
                <a:solidFill>
                  <a:srgbClr val="000000"/>
                </a:solidFill>
              </a:rPr>
              <a:t>各人の</a:t>
            </a:r>
            <a:r>
              <a:rPr lang="en-US" altLang="ja-JP" dirty="0">
                <a:solidFill>
                  <a:srgbClr val="000000"/>
                </a:solidFill>
              </a:rPr>
              <a:t>DC</a:t>
            </a:r>
            <a:r>
              <a:rPr lang="ja-JP" altLang="en-US" dirty="0">
                <a:solidFill>
                  <a:srgbClr val="000000"/>
                </a:solidFill>
              </a:rPr>
              <a:t>年金部分の退職金となります。</a:t>
            </a:r>
            <a:r>
              <a:rPr lang="en-US" altLang="ja-JP" dirty="0">
                <a:solidFill>
                  <a:srgbClr val="000000"/>
                </a:solidFill>
              </a:rPr>
              <a:t>DC</a:t>
            </a:r>
            <a:r>
              <a:rPr lang="ja-JP" altLang="en-US" dirty="0">
                <a:solidFill>
                  <a:srgbClr val="000000"/>
                </a:solidFill>
              </a:rPr>
              <a:t>年金は基本的</a:t>
            </a:r>
            <a:r>
              <a:rPr lang="ja-JP" altLang="en-US" dirty="0" smtClean="0">
                <a:solidFill>
                  <a:srgbClr val="000000"/>
                </a:solidFill>
              </a:rPr>
              <a:t>に老齢</a:t>
            </a:r>
            <a:r>
              <a:rPr lang="ja-JP" altLang="en-US" dirty="0">
                <a:solidFill>
                  <a:srgbClr val="000000"/>
                </a:solidFill>
              </a:rPr>
              <a:t>給付で、退職後の受給は</a:t>
            </a:r>
            <a:r>
              <a:rPr lang="en-US" altLang="ja-JP" dirty="0">
                <a:solidFill>
                  <a:srgbClr val="000000"/>
                </a:solidFill>
              </a:rPr>
              <a:t>60</a:t>
            </a:r>
            <a:r>
              <a:rPr lang="ja-JP" altLang="en-US" dirty="0">
                <a:solidFill>
                  <a:srgbClr val="000000"/>
                </a:solidFill>
              </a:rPr>
              <a:t>歳から</a:t>
            </a:r>
            <a:r>
              <a:rPr lang="en-US" altLang="ja-JP" dirty="0">
                <a:solidFill>
                  <a:srgbClr val="000000"/>
                </a:solidFill>
              </a:rPr>
              <a:t>70</a:t>
            </a:r>
            <a:r>
              <a:rPr lang="ja-JP" altLang="en-US" dirty="0">
                <a:solidFill>
                  <a:srgbClr val="000000"/>
                </a:solidFill>
              </a:rPr>
              <a:t>歳の間に任意</a:t>
            </a:r>
          </a:p>
          <a:p>
            <a:r>
              <a:rPr lang="ja-JP" altLang="en-US" dirty="0">
                <a:solidFill>
                  <a:srgbClr val="000000"/>
                </a:solidFill>
              </a:rPr>
              <a:t>で開始できます。</a:t>
            </a:r>
            <a:r>
              <a:rPr lang="ja-JP" altLang="en-US" dirty="0" smtClean="0">
                <a:solidFill>
                  <a:srgbClr val="000000"/>
                </a:solidFill>
              </a:rPr>
              <a:t>ただし、</a:t>
            </a:r>
            <a:r>
              <a:rPr lang="en-US" altLang="ja-JP" dirty="0" smtClean="0">
                <a:solidFill>
                  <a:srgbClr val="000000"/>
                </a:solidFill>
              </a:rPr>
              <a:t>DC</a:t>
            </a:r>
            <a:r>
              <a:rPr lang="ja-JP" altLang="en-US" dirty="0">
                <a:solidFill>
                  <a:srgbClr val="000000"/>
                </a:solidFill>
              </a:rPr>
              <a:t>年金制度</a:t>
            </a:r>
            <a:r>
              <a:rPr lang="ja-JP" altLang="en-US" dirty="0" smtClean="0">
                <a:solidFill>
                  <a:srgbClr val="000000"/>
                </a:solidFill>
              </a:rPr>
              <a:t>加入者期間</a:t>
            </a:r>
            <a:r>
              <a:rPr lang="ja-JP" altLang="en-US" dirty="0">
                <a:solidFill>
                  <a:srgbClr val="000000"/>
                </a:solidFill>
              </a:rPr>
              <a:t>が</a:t>
            </a:r>
            <a:r>
              <a:rPr lang="en-US" altLang="ja-JP" dirty="0">
                <a:solidFill>
                  <a:srgbClr val="000000"/>
                </a:solidFill>
              </a:rPr>
              <a:t>10</a:t>
            </a:r>
            <a:r>
              <a:rPr lang="ja-JP" altLang="en-US" dirty="0">
                <a:solidFill>
                  <a:srgbClr val="000000"/>
                </a:solidFill>
              </a:rPr>
              <a:t>年</a:t>
            </a:r>
            <a:r>
              <a:rPr lang="ja-JP" altLang="en-US" dirty="0" smtClean="0">
                <a:solidFill>
                  <a:srgbClr val="000000"/>
                </a:solidFill>
              </a:rPr>
              <a:t>未満</a:t>
            </a:r>
            <a:r>
              <a:rPr lang="ja-JP" altLang="en-US" dirty="0">
                <a:solidFill>
                  <a:srgbClr val="000000"/>
                </a:solidFill>
              </a:rPr>
              <a:t>の場合は、</a:t>
            </a:r>
            <a:r>
              <a:rPr lang="ja-JP" altLang="en-US" dirty="0" smtClean="0">
                <a:solidFill>
                  <a:srgbClr val="000000"/>
                </a:solidFill>
              </a:rPr>
              <a:t>加入者期間</a:t>
            </a:r>
            <a:r>
              <a:rPr lang="ja-JP" altLang="en-US" dirty="0">
                <a:solidFill>
                  <a:srgbClr val="000000"/>
                </a:solidFill>
              </a:rPr>
              <a:t>に応じて最大</a:t>
            </a:r>
            <a:r>
              <a:rPr lang="en-US" altLang="ja-JP" dirty="0">
                <a:solidFill>
                  <a:srgbClr val="000000"/>
                </a:solidFill>
              </a:rPr>
              <a:t>65</a:t>
            </a:r>
            <a:r>
              <a:rPr lang="ja-JP" altLang="en-US" dirty="0">
                <a:solidFill>
                  <a:srgbClr val="000000"/>
                </a:solidFill>
              </a:rPr>
              <a:t>歳まで受給の</a:t>
            </a:r>
            <a:r>
              <a:rPr lang="ja-JP" altLang="en-US" dirty="0" smtClean="0">
                <a:solidFill>
                  <a:srgbClr val="000000"/>
                </a:solidFill>
              </a:rPr>
              <a:t>開始</a:t>
            </a:r>
            <a:r>
              <a:rPr lang="ja-JP" altLang="en-US" dirty="0">
                <a:solidFill>
                  <a:srgbClr val="000000"/>
                </a:solidFill>
              </a:rPr>
              <a:t>が遅れます</a:t>
            </a:r>
            <a:r>
              <a:rPr lang="ja-JP" altLang="en-US" dirty="0" smtClean="0">
                <a:solidFill>
                  <a:srgbClr val="000000"/>
                </a:solidFill>
              </a:rPr>
              <a:t>（下図）。</a:t>
            </a:r>
            <a:r>
              <a:rPr lang="ja-JP" altLang="en-US" dirty="0">
                <a:solidFill>
                  <a:srgbClr val="000000"/>
                </a:solidFill>
              </a:rPr>
              <a:t>　</a:t>
            </a:r>
          </a:p>
        </p:txBody>
      </p:sp>
      <p:sp>
        <p:nvSpPr>
          <p:cNvPr id="3" name="テキスト ボックス 2"/>
          <p:cNvSpPr txBox="1"/>
          <p:nvPr/>
        </p:nvSpPr>
        <p:spPr>
          <a:xfrm>
            <a:off x="764124" y="2626623"/>
            <a:ext cx="1240683" cy="369332"/>
          </a:xfrm>
          <a:prstGeom prst="rect">
            <a:avLst/>
          </a:prstGeom>
          <a:noFill/>
        </p:spPr>
        <p:txBody>
          <a:bodyPr wrap="square" rtlCol="0">
            <a:spAutoFit/>
          </a:bodyPr>
          <a:lstStyle/>
          <a:p>
            <a:r>
              <a:rPr lang="en-US" altLang="ja-JP" b="1" dirty="0" smtClean="0">
                <a:solidFill>
                  <a:srgbClr val="000000"/>
                </a:solidFill>
              </a:rPr>
              <a:t>60</a:t>
            </a:r>
            <a:r>
              <a:rPr lang="ja-JP" altLang="en-US" b="1" dirty="0" smtClean="0">
                <a:solidFill>
                  <a:srgbClr val="000000"/>
                </a:solidFill>
              </a:rPr>
              <a:t>歳時点</a:t>
            </a:r>
            <a:endParaRPr lang="ja-JP" altLang="en-US" b="1" dirty="0">
              <a:solidFill>
                <a:srgbClr val="000000"/>
              </a:solidFill>
            </a:endParaRPr>
          </a:p>
        </p:txBody>
      </p:sp>
      <p:sp>
        <p:nvSpPr>
          <p:cNvPr id="21" name="右矢印 20"/>
          <p:cNvSpPr/>
          <p:nvPr/>
        </p:nvSpPr>
        <p:spPr bwMode="auto">
          <a:xfrm>
            <a:off x="4370028" y="4998526"/>
            <a:ext cx="483326" cy="461345"/>
          </a:xfrm>
          <a:prstGeom prst="rightArrow">
            <a:avLst/>
          </a:prstGeom>
          <a:solidFill>
            <a:srgbClr val="CC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800" smtClean="0">
              <a:solidFill>
                <a:srgbClr val="000000"/>
              </a:solidFill>
              <a:ea typeface="ＭＳ ゴシック" pitchFamily="49" charset="-128"/>
            </a:endParaRPr>
          </a:p>
        </p:txBody>
      </p:sp>
      <p:sp>
        <p:nvSpPr>
          <p:cNvPr id="12" name="下矢印 11"/>
          <p:cNvSpPr/>
          <p:nvPr/>
        </p:nvSpPr>
        <p:spPr bwMode="auto">
          <a:xfrm>
            <a:off x="1287590" y="3057212"/>
            <a:ext cx="138279" cy="22534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800" smtClean="0">
              <a:solidFill>
                <a:srgbClr val="000000"/>
              </a:solidFill>
              <a:ea typeface="ＭＳ ゴシック"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131520744"/>
              </p:ext>
            </p:extLst>
          </p:nvPr>
        </p:nvGraphicFramePr>
        <p:xfrm>
          <a:off x="4937689" y="4084280"/>
          <a:ext cx="3762491" cy="2225040"/>
        </p:xfrm>
        <a:graphic>
          <a:graphicData uri="http://schemas.openxmlformats.org/drawingml/2006/table">
            <a:tbl>
              <a:tblPr firstRow="1" bandRow="1">
                <a:tableStyleId>{93296810-A885-4BE3-A3E7-6D5BEEA58F35}</a:tableStyleId>
              </a:tblPr>
              <a:tblGrid>
                <a:gridCol w="2022228"/>
                <a:gridCol w="1740263"/>
              </a:tblGrid>
              <a:tr h="370840">
                <a:tc>
                  <a:txBody>
                    <a:bodyPr/>
                    <a:lstStyle/>
                    <a:p>
                      <a:pPr algn="ctr"/>
                      <a:r>
                        <a:rPr kumimoji="1" lang="ja-JP" altLang="en-US" dirty="0" smtClean="0"/>
                        <a:t>加入者期間</a:t>
                      </a:r>
                      <a:endParaRPr kumimoji="1" lang="ja-JP" altLang="en-US" dirty="0">
                        <a:solidFill>
                          <a:schemeClr val="tx1"/>
                        </a:solidFill>
                      </a:endParaRPr>
                    </a:p>
                  </a:txBody>
                  <a:tcPr/>
                </a:tc>
                <a:tc>
                  <a:txBody>
                    <a:bodyPr/>
                    <a:lstStyle/>
                    <a:p>
                      <a:pPr algn="ctr"/>
                      <a:r>
                        <a:rPr kumimoji="1" lang="ja-JP" altLang="en-US" dirty="0" smtClean="0"/>
                        <a:t>受給開始年齢</a:t>
                      </a:r>
                      <a:endParaRPr kumimoji="1" lang="ja-JP" altLang="en-US" dirty="0">
                        <a:solidFill>
                          <a:schemeClr val="tx1"/>
                        </a:solidFill>
                      </a:endParaRPr>
                    </a:p>
                  </a:txBody>
                  <a:tcPr/>
                </a:tc>
              </a:tr>
              <a:tr h="370840">
                <a:tc>
                  <a:txBody>
                    <a:bodyPr/>
                    <a:lstStyle/>
                    <a:p>
                      <a:pPr algn="ctr"/>
                      <a:r>
                        <a:rPr kumimoji="1" lang="en-US" altLang="ja-JP" dirty="0" smtClean="0"/>
                        <a:t>8</a:t>
                      </a:r>
                      <a:r>
                        <a:rPr kumimoji="1" lang="ja-JP" altLang="en-US" dirty="0" smtClean="0"/>
                        <a:t>年以上</a:t>
                      </a:r>
                      <a:r>
                        <a:rPr kumimoji="1" lang="en-US" altLang="ja-JP" dirty="0" smtClean="0"/>
                        <a:t>10</a:t>
                      </a:r>
                      <a:r>
                        <a:rPr kumimoji="1" lang="ja-JP" altLang="en-US" dirty="0" smtClean="0"/>
                        <a:t>年未満</a:t>
                      </a:r>
                      <a:endParaRPr kumimoji="1" lang="ja-JP" altLang="en-US" dirty="0"/>
                    </a:p>
                  </a:txBody>
                  <a:tcPr/>
                </a:tc>
                <a:tc>
                  <a:txBody>
                    <a:bodyPr/>
                    <a:lstStyle/>
                    <a:p>
                      <a:pPr algn="ctr"/>
                      <a:r>
                        <a:rPr kumimoji="1" lang="en-US" altLang="ja-JP" dirty="0" smtClean="0"/>
                        <a:t>61</a:t>
                      </a:r>
                      <a:r>
                        <a:rPr kumimoji="1" lang="ja-JP" altLang="en-US" dirty="0" smtClean="0"/>
                        <a:t>歳</a:t>
                      </a:r>
                      <a:endParaRPr kumimoji="1" lang="ja-JP" altLang="en-US" dirty="0"/>
                    </a:p>
                  </a:txBody>
                  <a:tcPr/>
                </a:tc>
              </a:tr>
              <a:tr h="370840">
                <a:tc>
                  <a:txBody>
                    <a:bodyPr/>
                    <a:lstStyle/>
                    <a:p>
                      <a:pPr algn="ctr"/>
                      <a:r>
                        <a:rPr kumimoji="1" lang="en-US" altLang="ja-JP" dirty="0" smtClean="0"/>
                        <a:t>6</a:t>
                      </a:r>
                      <a:r>
                        <a:rPr kumimoji="1" lang="ja-JP" altLang="en-US" dirty="0" smtClean="0"/>
                        <a:t>年以上</a:t>
                      </a:r>
                      <a:r>
                        <a:rPr kumimoji="1" lang="en-US" altLang="ja-JP" dirty="0" smtClean="0"/>
                        <a:t>8</a:t>
                      </a:r>
                      <a:r>
                        <a:rPr kumimoji="1" lang="ja-JP" altLang="en-US" dirty="0" smtClean="0"/>
                        <a:t>年未満</a:t>
                      </a:r>
                      <a:endParaRPr kumimoji="1" lang="ja-JP" altLang="en-US" dirty="0"/>
                    </a:p>
                  </a:txBody>
                  <a:tcPr/>
                </a:tc>
                <a:tc>
                  <a:txBody>
                    <a:bodyPr/>
                    <a:lstStyle/>
                    <a:p>
                      <a:pPr algn="ctr"/>
                      <a:r>
                        <a:rPr kumimoji="1" lang="en-US" altLang="ja-JP" dirty="0" smtClean="0"/>
                        <a:t>62</a:t>
                      </a:r>
                      <a:r>
                        <a:rPr kumimoji="1" lang="ja-JP" altLang="en-US" dirty="0" smtClean="0"/>
                        <a:t>歳</a:t>
                      </a:r>
                      <a:endParaRPr kumimoji="1" lang="ja-JP" altLang="en-US" dirty="0"/>
                    </a:p>
                  </a:txBody>
                  <a:tcPr/>
                </a:tc>
              </a:tr>
              <a:tr h="370840">
                <a:tc>
                  <a:txBody>
                    <a:bodyPr/>
                    <a:lstStyle/>
                    <a:p>
                      <a:pPr algn="ctr"/>
                      <a:r>
                        <a:rPr kumimoji="1" lang="en-US" altLang="ja-JP" dirty="0" smtClean="0"/>
                        <a:t>4</a:t>
                      </a:r>
                      <a:r>
                        <a:rPr kumimoji="1" lang="ja-JP" altLang="en-US" dirty="0" smtClean="0"/>
                        <a:t>年以上</a:t>
                      </a:r>
                      <a:r>
                        <a:rPr kumimoji="1" lang="en-US" altLang="ja-JP" dirty="0" smtClean="0"/>
                        <a:t>6</a:t>
                      </a:r>
                      <a:r>
                        <a:rPr kumimoji="1" lang="ja-JP" altLang="en-US" dirty="0" smtClean="0"/>
                        <a:t>年未満</a:t>
                      </a:r>
                      <a:endParaRPr kumimoji="1" lang="ja-JP" altLang="en-US" dirty="0"/>
                    </a:p>
                  </a:txBody>
                  <a:tcPr/>
                </a:tc>
                <a:tc>
                  <a:txBody>
                    <a:bodyPr/>
                    <a:lstStyle/>
                    <a:p>
                      <a:pPr algn="ctr"/>
                      <a:r>
                        <a:rPr kumimoji="1" lang="en-US" altLang="ja-JP" dirty="0" smtClean="0"/>
                        <a:t>63</a:t>
                      </a:r>
                      <a:r>
                        <a:rPr kumimoji="1" lang="ja-JP" altLang="en-US" dirty="0" smtClean="0"/>
                        <a:t>歳</a:t>
                      </a:r>
                      <a:endParaRPr kumimoji="1" lang="ja-JP" altLang="en-US" dirty="0"/>
                    </a:p>
                  </a:txBody>
                  <a:tcPr/>
                </a:tc>
              </a:tr>
              <a:tr h="370840">
                <a:tc>
                  <a:txBody>
                    <a:bodyPr/>
                    <a:lstStyle/>
                    <a:p>
                      <a:pPr algn="ctr"/>
                      <a:r>
                        <a:rPr kumimoji="1" lang="en-US" altLang="ja-JP" dirty="0" smtClean="0"/>
                        <a:t>2</a:t>
                      </a:r>
                      <a:r>
                        <a:rPr kumimoji="1" lang="ja-JP" altLang="en-US" dirty="0" smtClean="0"/>
                        <a:t>年以上</a:t>
                      </a:r>
                      <a:r>
                        <a:rPr kumimoji="1" lang="en-US" altLang="ja-JP" dirty="0" smtClean="0"/>
                        <a:t>4</a:t>
                      </a:r>
                      <a:r>
                        <a:rPr kumimoji="1" lang="ja-JP" altLang="en-US" dirty="0" smtClean="0"/>
                        <a:t>年未満</a:t>
                      </a:r>
                      <a:endParaRPr kumimoji="1" lang="ja-JP" altLang="en-US" dirty="0"/>
                    </a:p>
                  </a:txBody>
                  <a:tcPr/>
                </a:tc>
                <a:tc>
                  <a:txBody>
                    <a:bodyPr/>
                    <a:lstStyle/>
                    <a:p>
                      <a:pPr algn="ctr"/>
                      <a:r>
                        <a:rPr kumimoji="1" lang="en-US" altLang="ja-JP" dirty="0" smtClean="0"/>
                        <a:t>64</a:t>
                      </a:r>
                      <a:r>
                        <a:rPr kumimoji="1" lang="ja-JP" altLang="en-US" dirty="0" smtClean="0"/>
                        <a:t>歳</a:t>
                      </a:r>
                      <a:endParaRPr kumimoji="1" lang="ja-JP" altLang="en-US" dirty="0"/>
                    </a:p>
                  </a:txBody>
                  <a:tcPr/>
                </a:tc>
              </a:tr>
              <a:tr h="370840">
                <a:tc>
                  <a:txBody>
                    <a:bodyPr/>
                    <a:lstStyle/>
                    <a:p>
                      <a:pPr algn="ctr"/>
                      <a:r>
                        <a:rPr kumimoji="1" lang="en-US" altLang="ja-JP" dirty="0" smtClean="0"/>
                        <a:t>1</a:t>
                      </a:r>
                      <a:r>
                        <a:rPr kumimoji="1" lang="ja-JP" altLang="en-US" dirty="0" smtClean="0"/>
                        <a:t>ヵ月以上</a:t>
                      </a:r>
                      <a:r>
                        <a:rPr kumimoji="1" lang="en-US" altLang="ja-JP" dirty="0" smtClean="0"/>
                        <a:t>2</a:t>
                      </a:r>
                      <a:r>
                        <a:rPr kumimoji="1" lang="ja-JP" altLang="en-US" dirty="0" smtClean="0"/>
                        <a:t>年未満</a:t>
                      </a:r>
                      <a:endParaRPr kumimoji="1" lang="ja-JP" altLang="en-US" dirty="0"/>
                    </a:p>
                  </a:txBody>
                  <a:tcPr/>
                </a:tc>
                <a:tc>
                  <a:txBody>
                    <a:bodyPr/>
                    <a:lstStyle/>
                    <a:p>
                      <a:pPr algn="ctr"/>
                      <a:r>
                        <a:rPr kumimoji="1" lang="en-US" altLang="ja-JP" dirty="0" smtClean="0"/>
                        <a:t>65</a:t>
                      </a:r>
                      <a:r>
                        <a:rPr kumimoji="1" lang="ja-JP" altLang="en-US" dirty="0" smtClean="0"/>
                        <a:t>歳</a:t>
                      </a:r>
                      <a:endParaRPr kumimoji="1" lang="ja-JP" altLang="en-US" dirty="0"/>
                    </a:p>
                  </a:txBody>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946562098"/>
              </p:ext>
            </p:extLst>
          </p:nvPr>
        </p:nvGraphicFramePr>
        <p:xfrm>
          <a:off x="4937805" y="3282555"/>
          <a:ext cx="3803051" cy="758171"/>
        </p:xfrm>
        <a:graphic>
          <a:graphicData uri="http://schemas.openxmlformats.org/drawingml/2006/table">
            <a:tbl>
              <a:tblPr firstRow="1" bandRow="1">
                <a:tableStyleId>{5C22544A-7EE6-4342-B048-85BDC9FD1C3A}</a:tableStyleId>
              </a:tblPr>
              <a:tblGrid>
                <a:gridCol w="3803051"/>
              </a:tblGrid>
              <a:tr h="758171">
                <a:tc>
                  <a:txBody>
                    <a:bodyPr/>
                    <a:lstStyle/>
                    <a:p>
                      <a:r>
                        <a:rPr kumimoji="1" lang="en-US" altLang="ja-JP" sz="2000" dirty="0" smtClean="0">
                          <a:solidFill>
                            <a:schemeClr val="tx1"/>
                          </a:solidFill>
                          <a:latin typeface="+mn-ea"/>
                          <a:ea typeface="+mn-ea"/>
                        </a:rPr>
                        <a:t>60</a:t>
                      </a:r>
                      <a:r>
                        <a:rPr kumimoji="1" lang="ja-JP" altLang="en-US" sz="2000" dirty="0" smtClean="0">
                          <a:solidFill>
                            <a:schemeClr val="tx1"/>
                          </a:solidFill>
                          <a:latin typeface="+mn-ea"/>
                          <a:ea typeface="+mn-ea"/>
                        </a:rPr>
                        <a:t>歳から</a:t>
                      </a:r>
                      <a:r>
                        <a:rPr kumimoji="1" lang="en-US" altLang="ja-JP" sz="2000" dirty="0" smtClean="0">
                          <a:solidFill>
                            <a:schemeClr val="tx1"/>
                          </a:solidFill>
                          <a:latin typeface="+mn-ea"/>
                          <a:ea typeface="+mn-ea"/>
                        </a:rPr>
                        <a:t>70</a:t>
                      </a:r>
                      <a:r>
                        <a:rPr kumimoji="1" lang="ja-JP" altLang="en-US" sz="2000" dirty="0" smtClean="0">
                          <a:solidFill>
                            <a:schemeClr val="tx1"/>
                          </a:solidFill>
                          <a:latin typeface="+mn-ea"/>
                          <a:ea typeface="+mn-ea"/>
                        </a:rPr>
                        <a:t>歳の任意の時期から</a:t>
                      </a:r>
                      <a:endParaRPr kumimoji="1" lang="en-US" altLang="ja-JP" sz="2000" dirty="0" smtClean="0">
                        <a:solidFill>
                          <a:schemeClr val="tx1"/>
                        </a:solidFill>
                        <a:latin typeface="+mn-ea"/>
                        <a:ea typeface="+mn-ea"/>
                      </a:endParaRPr>
                    </a:p>
                    <a:p>
                      <a:r>
                        <a:rPr kumimoji="1" lang="ja-JP" altLang="en-US" sz="2000" dirty="0" smtClean="0">
                          <a:solidFill>
                            <a:schemeClr val="tx1"/>
                          </a:solidFill>
                          <a:latin typeface="+mn-ea"/>
                          <a:ea typeface="+mn-ea"/>
                        </a:rPr>
                        <a:t>受給を開始できる。</a:t>
                      </a:r>
                      <a:endParaRPr kumimoji="1" lang="ja-JP" altLang="en-US" sz="2000" dirty="0">
                        <a:solidFill>
                          <a:schemeClr val="tx1"/>
                        </a:solidFill>
                        <a:latin typeface="+mn-ea"/>
                        <a:ea typeface="+mn-ea"/>
                      </a:endParaRPr>
                    </a:p>
                  </a:txBody>
                  <a:tcPr/>
                </a:tc>
              </a:tr>
            </a:tbl>
          </a:graphicData>
        </a:graphic>
      </p:graphicFrame>
    </p:spTree>
    <p:extLst>
      <p:ext uri="{BB962C8B-B14F-4D97-AF65-F5344CB8AC3E}">
        <p14:creationId xmlns:p14="http://schemas.microsoft.com/office/powerpoint/2010/main" val="2858979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4"/>
          <p:cNvSpPr>
            <a:spLocks noChangeArrowheads="1"/>
          </p:cNvSpPr>
          <p:nvPr/>
        </p:nvSpPr>
        <p:spPr bwMode="gray">
          <a:xfrm>
            <a:off x="0" y="0"/>
            <a:ext cx="9144000" cy="709613"/>
          </a:xfrm>
          <a:prstGeom prst="bevel">
            <a:avLst>
              <a:gd name="adj" fmla="val 9722"/>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ja-JP" altLang="en-US" sz="2800" b="1" dirty="0" smtClean="0">
                <a:solidFill>
                  <a:srgbClr val="FFFFFF"/>
                </a:solidFill>
                <a:effectLst>
                  <a:outerShdw blurRad="38100" dist="38100" dir="2700000" algn="tl">
                    <a:srgbClr val="000000"/>
                  </a:outerShdw>
                </a:effectLst>
                <a:latin typeface="ＭＳ Ｐゴシック" pitchFamily="50" charset="-128"/>
              </a:rPr>
              <a:t>確定拠出年金（ＤＣ年金）の受給方法</a:t>
            </a:r>
            <a:endParaRPr lang="ja-JP" altLang="en-US" sz="2800" b="1" dirty="0">
              <a:solidFill>
                <a:srgbClr val="FFFFFF"/>
              </a:solidFill>
              <a:effectLst>
                <a:outerShdw blurRad="38100" dist="38100" dir="2700000" algn="tl">
                  <a:srgbClr val="000000"/>
                </a:outerShdw>
              </a:effectLst>
              <a:latin typeface="ＭＳ Ｐゴシック" pitchFamily="50" charset="-128"/>
            </a:endParaRPr>
          </a:p>
        </p:txBody>
      </p:sp>
      <p:sp>
        <p:nvSpPr>
          <p:cNvPr id="5" name="スライド番号プレースホルダー 3"/>
          <p:cNvSpPr>
            <a:spLocks noGrp="1"/>
          </p:cNvSpPr>
          <p:nvPr>
            <p:ph type="sldNum" sz="quarter" idx="12"/>
          </p:nvPr>
        </p:nvSpPr>
        <p:spPr>
          <a:xfrm>
            <a:off x="8440296" y="6503243"/>
            <a:ext cx="727789" cy="476250"/>
          </a:xfrm>
        </p:spPr>
        <p:txBody>
          <a:bodyPr/>
          <a:lstStyle/>
          <a:p>
            <a:pPr>
              <a:defRPr/>
            </a:pPr>
            <a:fld id="{AE34BF27-F592-49A8-B314-F3BF49E0D3B7}" type="slidenum">
              <a:rPr lang="en-US" altLang="ja-JP" sz="1600" smtClean="0">
                <a:solidFill>
                  <a:srgbClr val="000000"/>
                </a:solidFill>
                <a:latin typeface="+mj-ea"/>
                <a:ea typeface="+mj-ea"/>
              </a:rPr>
              <a:pPr>
                <a:defRPr/>
              </a:pPr>
              <a:t>9</a:t>
            </a:fld>
            <a:endParaRPr lang="en-US" altLang="ja-JP" sz="1600" dirty="0">
              <a:solidFill>
                <a:srgbClr val="000000"/>
              </a:solidFill>
              <a:latin typeface="+mj-ea"/>
              <a:ea typeface="+mj-ea"/>
            </a:endParaRPr>
          </a:p>
        </p:txBody>
      </p:sp>
      <p:sp>
        <p:nvSpPr>
          <p:cNvPr id="7" name="正方形/長方形 6"/>
          <p:cNvSpPr/>
          <p:nvPr/>
        </p:nvSpPr>
        <p:spPr>
          <a:xfrm>
            <a:off x="320212" y="793450"/>
            <a:ext cx="8406382" cy="2031325"/>
          </a:xfrm>
          <a:prstGeom prst="rect">
            <a:avLst/>
          </a:prstGeom>
        </p:spPr>
        <p:txBody>
          <a:bodyPr wrap="square">
            <a:spAutoFit/>
          </a:bodyPr>
          <a:lstStyle/>
          <a:p>
            <a:r>
              <a:rPr lang="ja-JP" altLang="en-US" dirty="0" smtClean="0">
                <a:solidFill>
                  <a:srgbClr val="000000"/>
                </a:solidFill>
              </a:rPr>
              <a:t>Ｄ</a:t>
            </a:r>
            <a:r>
              <a:rPr lang="en-US" altLang="ja-JP" dirty="0" smtClean="0">
                <a:solidFill>
                  <a:srgbClr val="000000"/>
                </a:solidFill>
              </a:rPr>
              <a:t>C</a:t>
            </a:r>
            <a:r>
              <a:rPr lang="ja-JP" altLang="en-US" dirty="0" smtClean="0">
                <a:solidFill>
                  <a:srgbClr val="000000"/>
                </a:solidFill>
              </a:rPr>
              <a:t>年金における退職金残高は、その金額を</a:t>
            </a:r>
            <a:r>
              <a:rPr lang="en-US" altLang="ja-JP" dirty="0" smtClean="0">
                <a:solidFill>
                  <a:srgbClr val="000000"/>
                </a:solidFill>
              </a:rPr>
              <a:t>25</a:t>
            </a:r>
            <a:r>
              <a:rPr lang="ja-JP" altLang="en-US" dirty="0">
                <a:solidFill>
                  <a:srgbClr val="000000"/>
                </a:solidFill>
              </a:rPr>
              <a:t>％</a:t>
            </a:r>
            <a:r>
              <a:rPr lang="ja-JP" altLang="en-US" dirty="0" smtClean="0">
                <a:solidFill>
                  <a:srgbClr val="000000"/>
                </a:solidFill>
              </a:rPr>
              <a:t>刻みで</a:t>
            </a:r>
            <a:r>
              <a:rPr lang="ja-JP" altLang="en-US" dirty="0">
                <a:solidFill>
                  <a:srgbClr val="000000"/>
                </a:solidFill>
              </a:rPr>
              <a:t>一時金にすることが</a:t>
            </a:r>
            <a:r>
              <a:rPr lang="ja-JP" altLang="en-US" dirty="0" smtClean="0">
                <a:solidFill>
                  <a:srgbClr val="000000"/>
                </a:solidFill>
              </a:rPr>
              <a:t>できます。</a:t>
            </a:r>
            <a:r>
              <a:rPr lang="ja-JP" altLang="en-US" dirty="0">
                <a:solidFill>
                  <a:srgbClr val="000000"/>
                </a:solidFill>
              </a:rPr>
              <a:t>残りの部分は</a:t>
            </a:r>
            <a:r>
              <a:rPr lang="ja-JP" altLang="en-US" dirty="0" smtClean="0">
                <a:solidFill>
                  <a:srgbClr val="000000"/>
                </a:solidFill>
              </a:rPr>
              <a:t>、「</a:t>
            </a:r>
            <a:r>
              <a:rPr lang="ja-JP" altLang="en-US" dirty="0">
                <a:solidFill>
                  <a:srgbClr val="000000"/>
                </a:solidFill>
              </a:rPr>
              <a:t>確定年金」「終身年金」「分割年金」の３つの方法から</a:t>
            </a:r>
            <a:r>
              <a:rPr lang="ja-JP" altLang="en-US" dirty="0" smtClean="0">
                <a:solidFill>
                  <a:srgbClr val="000000"/>
                </a:solidFill>
              </a:rPr>
              <a:t>、自由</a:t>
            </a:r>
            <a:r>
              <a:rPr lang="ja-JP" altLang="en-US" dirty="0">
                <a:solidFill>
                  <a:srgbClr val="000000"/>
                </a:solidFill>
              </a:rPr>
              <a:t>な割合で組み合わせて選択することができます。</a:t>
            </a:r>
            <a:r>
              <a:rPr lang="ja-JP" altLang="en-US" dirty="0" smtClean="0">
                <a:solidFill>
                  <a:srgbClr val="000000"/>
                </a:solidFill>
              </a:rPr>
              <a:t>確定</a:t>
            </a:r>
            <a:r>
              <a:rPr lang="ja-JP" altLang="en-US" dirty="0">
                <a:solidFill>
                  <a:srgbClr val="000000"/>
                </a:solidFill>
              </a:rPr>
              <a:t>年金は、積み立て額の分割期間を５年、</a:t>
            </a:r>
            <a:r>
              <a:rPr lang="en-US" altLang="ja-JP" dirty="0">
                <a:solidFill>
                  <a:srgbClr val="000000"/>
                </a:solidFill>
              </a:rPr>
              <a:t>10</a:t>
            </a:r>
            <a:r>
              <a:rPr lang="ja-JP" altLang="en-US" dirty="0">
                <a:solidFill>
                  <a:srgbClr val="000000"/>
                </a:solidFill>
              </a:rPr>
              <a:t>年、</a:t>
            </a:r>
            <a:r>
              <a:rPr lang="en-US" altLang="ja-JP" dirty="0">
                <a:solidFill>
                  <a:srgbClr val="000000"/>
                </a:solidFill>
              </a:rPr>
              <a:t>15</a:t>
            </a:r>
            <a:r>
              <a:rPr lang="ja-JP" altLang="en-US" dirty="0">
                <a:solidFill>
                  <a:srgbClr val="000000"/>
                </a:solidFill>
              </a:rPr>
              <a:t>年</a:t>
            </a:r>
            <a:r>
              <a:rPr lang="ja-JP" altLang="en-US" dirty="0" smtClean="0">
                <a:solidFill>
                  <a:srgbClr val="000000"/>
                </a:solidFill>
              </a:rPr>
              <a:t>、</a:t>
            </a:r>
            <a:r>
              <a:rPr lang="en-US" altLang="ja-JP" dirty="0" smtClean="0">
                <a:solidFill>
                  <a:srgbClr val="000000"/>
                </a:solidFill>
              </a:rPr>
              <a:t>20</a:t>
            </a:r>
            <a:r>
              <a:rPr lang="ja-JP" altLang="en-US" dirty="0">
                <a:solidFill>
                  <a:srgbClr val="000000"/>
                </a:solidFill>
              </a:rPr>
              <a:t>年の中から選択して、その間の受給には生死を</a:t>
            </a:r>
            <a:r>
              <a:rPr lang="ja-JP" altLang="en-US" dirty="0" smtClean="0">
                <a:solidFill>
                  <a:srgbClr val="000000"/>
                </a:solidFill>
              </a:rPr>
              <a:t>問いません</a:t>
            </a:r>
            <a:r>
              <a:rPr lang="ja-JP" altLang="en-US" dirty="0">
                <a:solidFill>
                  <a:srgbClr val="000000"/>
                </a:solidFill>
              </a:rPr>
              <a:t>。終身年金は、積み立て額の受給保証期間が</a:t>
            </a:r>
            <a:r>
              <a:rPr lang="en-US" altLang="ja-JP" dirty="0" smtClean="0">
                <a:solidFill>
                  <a:srgbClr val="000000"/>
                </a:solidFill>
              </a:rPr>
              <a:t>10</a:t>
            </a:r>
            <a:r>
              <a:rPr lang="ja-JP" altLang="en-US" dirty="0" smtClean="0">
                <a:solidFill>
                  <a:srgbClr val="000000"/>
                </a:solidFill>
              </a:rPr>
              <a:t>年</a:t>
            </a:r>
            <a:r>
              <a:rPr lang="ja-JP" altLang="en-US" dirty="0">
                <a:solidFill>
                  <a:srgbClr val="000000"/>
                </a:solidFill>
              </a:rPr>
              <a:t>か</a:t>
            </a:r>
            <a:r>
              <a:rPr lang="en-US" altLang="ja-JP" dirty="0">
                <a:solidFill>
                  <a:srgbClr val="000000"/>
                </a:solidFill>
              </a:rPr>
              <a:t>15</a:t>
            </a:r>
            <a:r>
              <a:rPr lang="ja-JP" altLang="en-US" dirty="0">
                <a:solidFill>
                  <a:srgbClr val="000000"/>
                </a:solidFill>
              </a:rPr>
              <a:t>年かを選択して、保証期間を超しても生存中は</a:t>
            </a:r>
            <a:r>
              <a:rPr lang="ja-JP" altLang="en-US" dirty="0" smtClean="0">
                <a:solidFill>
                  <a:srgbClr val="000000"/>
                </a:solidFill>
              </a:rPr>
              <a:t>、受給</a:t>
            </a:r>
            <a:r>
              <a:rPr lang="ja-JP" altLang="en-US" dirty="0">
                <a:solidFill>
                  <a:srgbClr val="000000"/>
                </a:solidFill>
              </a:rPr>
              <a:t>を持続できます。分割年金（分割取りくずし年金</a:t>
            </a:r>
            <a:r>
              <a:rPr lang="ja-JP" altLang="en-US" dirty="0" smtClean="0">
                <a:solidFill>
                  <a:srgbClr val="000000"/>
                </a:solidFill>
              </a:rPr>
              <a:t>）は</a:t>
            </a:r>
            <a:r>
              <a:rPr lang="ja-JP" altLang="en-US" dirty="0">
                <a:solidFill>
                  <a:srgbClr val="000000"/>
                </a:solidFill>
              </a:rPr>
              <a:t>、５年から</a:t>
            </a:r>
            <a:r>
              <a:rPr lang="en-US" altLang="ja-JP" dirty="0">
                <a:solidFill>
                  <a:srgbClr val="000000"/>
                </a:solidFill>
              </a:rPr>
              <a:t>20</a:t>
            </a:r>
            <a:r>
              <a:rPr lang="ja-JP" altLang="en-US" dirty="0">
                <a:solidFill>
                  <a:srgbClr val="000000"/>
                </a:solidFill>
              </a:rPr>
              <a:t>年の間の年単位で各人が決めた期間内</a:t>
            </a:r>
            <a:r>
              <a:rPr lang="ja-JP" altLang="en-US" dirty="0" smtClean="0">
                <a:solidFill>
                  <a:srgbClr val="000000"/>
                </a:solidFill>
              </a:rPr>
              <a:t>、運用</a:t>
            </a:r>
            <a:r>
              <a:rPr lang="ja-JP" altLang="en-US" dirty="0">
                <a:solidFill>
                  <a:srgbClr val="000000"/>
                </a:solidFill>
              </a:rPr>
              <a:t>を続けながら自由に分割して受給できます。</a:t>
            </a:r>
          </a:p>
        </p:txBody>
      </p:sp>
      <p:sp>
        <p:nvSpPr>
          <p:cNvPr id="6" name="テキスト ボックス 5"/>
          <p:cNvSpPr txBox="1"/>
          <p:nvPr/>
        </p:nvSpPr>
        <p:spPr>
          <a:xfrm>
            <a:off x="1763688" y="2929237"/>
            <a:ext cx="6192688" cy="369332"/>
          </a:xfrm>
          <a:prstGeom prst="rect">
            <a:avLst/>
          </a:prstGeom>
          <a:noFill/>
        </p:spPr>
        <p:txBody>
          <a:bodyPr wrap="square" rtlCol="0">
            <a:spAutoFit/>
          </a:bodyPr>
          <a:lstStyle/>
          <a:p>
            <a:r>
              <a:rPr lang="ja-JP" altLang="en-US" b="1" u="sng" dirty="0" smtClean="0">
                <a:solidFill>
                  <a:srgbClr val="000000"/>
                </a:solidFill>
              </a:rPr>
              <a:t>ＤＣ年金の受給方法（老齢給付：年金か一時金かの選択）</a:t>
            </a:r>
            <a:endParaRPr lang="ja-JP" altLang="en-US" b="1" u="sng" dirty="0">
              <a:solidFill>
                <a:srgbClr val="000000"/>
              </a:solidFill>
            </a:endParaRPr>
          </a:p>
        </p:txBody>
      </p:sp>
      <p:sp>
        <p:nvSpPr>
          <p:cNvPr id="8" name="正方形/長方形 7"/>
          <p:cNvSpPr/>
          <p:nvPr/>
        </p:nvSpPr>
        <p:spPr bwMode="auto">
          <a:xfrm>
            <a:off x="314463" y="3515675"/>
            <a:ext cx="504056" cy="2905574"/>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800" dirty="0" smtClean="0">
                <a:solidFill>
                  <a:srgbClr val="000000"/>
                </a:solidFill>
                <a:ea typeface="ＭＳ ゴシック" pitchFamily="49" charset="-128"/>
              </a:rPr>
              <a:t>受給権</a:t>
            </a:r>
            <a:endParaRPr lang="en-US" altLang="ja-JP" sz="2800" dirty="0" smtClean="0">
              <a:solidFill>
                <a:srgbClr val="000000"/>
              </a:solidFill>
              <a:ea typeface="ＭＳ ゴシック" pitchFamily="49" charset="-128"/>
            </a:endParaRPr>
          </a:p>
          <a:p>
            <a:pPr algn="ctr" fontAlgn="base">
              <a:spcBef>
                <a:spcPct val="0"/>
              </a:spcBef>
              <a:spcAft>
                <a:spcPct val="0"/>
              </a:spcAft>
            </a:pPr>
            <a:r>
              <a:rPr lang="ja-JP" altLang="en-US" sz="2800" dirty="0" smtClean="0">
                <a:solidFill>
                  <a:srgbClr val="000000"/>
                </a:solidFill>
                <a:ea typeface="ＭＳ ゴシック" pitchFamily="49" charset="-128"/>
              </a:rPr>
              <a:t>取得</a:t>
            </a:r>
          </a:p>
        </p:txBody>
      </p:sp>
      <p:sp>
        <p:nvSpPr>
          <p:cNvPr id="9" name="正方形/長方形 8"/>
          <p:cNvSpPr/>
          <p:nvPr/>
        </p:nvSpPr>
        <p:spPr bwMode="auto">
          <a:xfrm>
            <a:off x="1043607" y="3962175"/>
            <a:ext cx="2094171" cy="504056"/>
          </a:xfrm>
          <a:prstGeom prst="rect">
            <a:avLst/>
          </a:prstGeom>
          <a:solidFill>
            <a:srgbClr val="F7FB6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000" b="1" dirty="0" smtClean="0">
                <a:solidFill>
                  <a:srgbClr val="000000"/>
                </a:solidFill>
                <a:ea typeface="ＭＳ ゴシック" pitchFamily="49" charset="-128"/>
              </a:rPr>
              <a:t>年金での受給</a:t>
            </a:r>
          </a:p>
        </p:txBody>
      </p:sp>
      <p:sp>
        <p:nvSpPr>
          <p:cNvPr id="10" name="正方形/長方形 9"/>
          <p:cNvSpPr/>
          <p:nvPr/>
        </p:nvSpPr>
        <p:spPr bwMode="auto">
          <a:xfrm>
            <a:off x="1043608" y="3488016"/>
            <a:ext cx="2094170" cy="467277"/>
          </a:xfrm>
          <a:prstGeom prst="rect">
            <a:avLst/>
          </a:prstGeom>
          <a:solidFill>
            <a:srgbClr val="BBF9B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000" b="1" dirty="0" smtClean="0">
                <a:solidFill>
                  <a:srgbClr val="000000"/>
                </a:solidFill>
                <a:ea typeface="ＭＳ ゴシック" pitchFamily="49" charset="-128"/>
              </a:rPr>
              <a:t>一時金での受給</a:t>
            </a:r>
          </a:p>
        </p:txBody>
      </p:sp>
      <p:sp>
        <p:nvSpPr>
          <p:cNvPr id="2" name="右中かっこ 1"/>
          <p:cNvSpPr/>
          <p:nvPr/>
        </p:nvSpPr>
        <p:spPr bwMode="auto">
          <a:xfrm>
            <a:off x="3233501" y="3488016"/>
            <a:ext cx="224637" cy="978215"/>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800" smtClean="0">
              <a:solidFill>
                <a:srgbClr val="000000"/>
              </a:solidFill>
              <a:ea typeface="ＭＳ ゴシック" pitchFamily="49" charset="-128"/>
            </a:endParaRPr>
          </a:p>
        </p:txBody>
      </p:sp>
      <p:sp>
        <p:nvSpPr>
          <p:cNvPr id="3" name="角丸四角形 2"/>
          <p:cNvSpPr/>
          <p:nvPr/>
        </p:nvSpPr>
        <p:spPr bwMode="auto">
          <a:xfrm>
            <a:off x="3779912" y="3663365"/>
            <a:ext cx="4802666" cy="504056"/>
          </a:xfrm>
          <a:prstGeom prst="roundRect">
            <a:avLst/>
          </a:prstGeom>
          <a:solidFill>
            <a:srgbClr val="FFCC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altLang="ja-JP" sz="2000" b="1" dirty="0" smtClean="0">
                <a:solidFill>
                  <a:srgbClr val="000000"/>
                </a:solidFill>
                <a:latin typeface="ＭＳ Ｐゴシック"/>
              </a:rPr>
              <a:t>60</a:t>
            </a:r>
            <a:r>
              <a:rPr lang="ja-JP" altLang="en-US" sz="2000" b="1" dirty="0" smtClean="0">
                <a:solidFill>
                  <a:srgbClr val="000000"/>
                </a:solidFill>
                <a:latin typeface="ＭＳ Ｐゴシック"/>
              </a:rPr>
              <a:t>歳到達以降、</a:t>
            </a:r>
            <a:r>
              <a:rPr lang="en-US" altLang="ja-JP" sz="2000" b="1" dirty="0" smtClean="0">
                <a:solidFill>
                  <a:srgbClr val="000000"/>
                </a:solidFill>
                <a:latin typeface="ＭＳ Ｐゴシック"/>
              </a:rPr>
              <a:t>70</a:t>
            </a:r>
            <a:r>
              <a:rPr lang="ja-JP" altLang="en-US" sz="2000" b="1" dirty="0" smtClean="0">
                <a:solidFill>
                  <a:srgbClr val="000000"/>
                </a:solidFill>
                <a:latin typeface="ＭＳ Ｐゴシック"/>
              </a:rPr>
              <a:t>歳到達までに選択</a:t>
            </a:r>
          </a:p>
        </p:txBody>
      </p:sp>
      <p:sp>
        <p:nvSpPr>
          <p:cNvPr id="11" name="正方形/長方形 10"/>
          <p:cNvSpPr/>
          <p:nvPr/>
        </p:nvSpPr>
        <p:spPr bwMode="auto">
          <a:xfrm>
            <a:off x="1403648" y="4625054"/>
            <a:ext cx="1734130" cy="546190"/>
          </a:xfrm>
          <a:prstGeom prst="rect">
            <a:avLst/>
          </a:prstGeom>
          <a:solidFill>
            <a:srgbClr val="99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000" b="1" dirty="0" smtClean="0">
                <a:solidFill>
                  <a:srgbClr val="000000"/>
                </a:solidFill>
                <a:ea typeface="ＭＳ ゴシック" pitchFamily="49" charset="-128"/>
              </a:rPr>
              <a:t>確定年金</a:t>
            </a:r>
          </a:p>
        </p:txBody>
      </p:sp>
      <p:sp>
        <p:nvSpPr>
          <p:cNvPr id="12" name="正方形/長方形 11"/>
          <p:cNvSpPr/>
          <p:nvPr/>
        </p:nvSpPr>
        <p:spPr bwMode="auto">
          <a:xfrm>
            <a:off x="1414345" y="5282081"/>
            <a:ext cx="1736264" cy="584776"/>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000" b="1" dirty="0" smtClean="0">
                <a:solidFill>
                  <a:srgbClr val="000000"/>
                </a:solidFill>
                <a:ea typeface="ＭＳ ゴシック" pitchFamily="49" charset="-128"/>
              </a:rPr>
              <a:t>終身年金</a:t>
            </a:r>
          </a:p>
        </p:txBody>
      </p:sp>
      <p:sp>
        <p:nvSpPr>
          <p:cNvPr id="13" name="正方形/長方形 12"/>
          <p:cNvSpPr/>
          <p:nvPr/>
        </p:nvSpPr>
        <p:spPr bwMode="auto">
          <a:xfrm>
            <a:off x="1401514" y="6037145"/>
            <a:ext cx="1736264" cy="575193"/>
          </a:xfrm>
          <a:prstGeom prst="rect">
            <a:avLst/>
          </a:prstGeom>
          <a:solidFill>
            <a:srgbClr val="F5A3FB"/>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000" b="1" dirty="0" smtClean="0">
                <a:solidFill>
                  <a:srgbClr val="000000"/>
                </a:solidFill>
                <a:ea typeface="ＭＳ ゴシック" pitchFamily="49" charset="-128"/>
              </a:rPr>
              <a:t>分割年金</a:t>
            </a:r>
          </a:p>
        </p:txBody>
      </p:sp>
      <p:cxnSp>
        <p:nvCxnSpPr>
          <p:cNvPr id="15" name="直線コネクタ 14"/>
          <p:cNvCxnSpPr/>
          <p:nvPr/>
        </p:nvCxnSpPr>
        <p:spPr bwMode="auto">
          <a:xfrm>
            <a:off x="1185489" y="4466231"/>
            <a:ext cx="1" cy="186330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3296978" y="4626889"/>
            <a:ext cx="4123591" cy="584775"/>
          </a:xfrm>
          <a:prstGeom prst="rect">
            <a:avLst/>
          </a:prstGeom>
          <a:solidFill>
            <a:schemeClr val="accent3">
              <a:lumMod val="95000"/>
            </a:schemeClr>
          </a:solidFill>
          <a:ln>
            <a:solidFill>
              <a:schemeClr val="tx1"/>
            </a:solidFill>
          </a:ln>
        </p:spPr>
        <p:txBody>
          <a:bodyPr wrap="square" rtlCol="0">
            <a:spAutoFit/>
          </a:bodyPr>
          <a:lstStyle/>
          <a:p>
            <a:r>
              <a:rPr lang="ja-JP" altLang="en-US" sz="1600" b="1" dirty="0" smtClean="0">
                <a:solidFill>
                  <a:srgbClr val="000000"/>
                </a:solidFill>
                <a:latin typeface="ＭＳ Ｐゴシック"/>
              </a:rPr>
              <a:t>一定期間、生死にかかわらず受け取る。</a:t>
            </a:r>
            <a:endParaRPr lang="en-US" altLang="ja-JP" sz="1600" b="1" dirty="0" smtClean="0">
              <a:solidFill>
                <a:srgbClr val="000000"/>
              </a:solidFill>
              <a:latin typeface="ＭＳ Ｐゴシック"/>
            </a:endParaRPr>
          </a:p>
          <a:p>
            <a:r>
              <a:rPr lang="en-US" altLang="ja-JP" sz="1600" dirty="0" smtClean="0">
                <a:solidFill>
                  <a:srgbClr val="000000"/>
                </a:solidFill>
                <a:latin typeface="ＭＳ Ｐゴシック"/>
              </a:rPr>
              <a:t>5</a:t>
            </a:r>
            <a:r>
              <a:rPr lang="ja-JP" altLang="en-US" sz="1600" dirty="0" smtClean="0">
                <a:solidFill>
                  <a:srgbClr val="000000"/>
                </a:solidFill>
                <a:latin typeface="ＭＳ Ｐゴシック"/>
              </a:rPr>
              <a:t>年、</a:t>
            </a:r>
            <a:r>
              <a:rPr lang="en-US" altLang="ja-JP" sz="1600" dirty="0" smtClean="0">
                <a:solidFill>
                  <a:srgbClr val="000000"/>
                </a:solidFill>
                <a:latin typeface="ＭＳ Ｐゴシック"/>
              </a:rPr>
              <a:t>10</a:t>
            </a:r>
            <a:r>
              <a:rPr lang="ja-JP" altLang="en-US" sz="1600" dirty="0" smtClean="0">
                <a:solidFill>
                  <a:srgbClr val="000000"/>
                </a:solidFill>
                <a:latin typeface="ＭＳ Ｐゴシック"/>
              </a:rPr>
              <a:t>年、</a:t>
            </a:r>
            <a:r>
              <a:rPr lang="en-US" altLang="ja-JP" sz="1600" dirty="0" smtClean="0">
                <a:solidFill>
                  <a:srgbClr val="000000"/>
                </a:solidFill>
                <a:latin typeface="ＭＳ Ｐゴシック"/>
              </a:rPr>
              <a:t>15</a:t>
            </a:r>
            <a:r>
              <a:rPr lang="ja-JP" altLang="en-US" sz="1600" dirty="0" smtClean="0">
                <a:solidFill>
                  <a:srgbClr val="000000"/>
                </a:solidFill>
                <a:latin typeface="ＭＳ Ｐゴシック"/>
              </a:rPr>
              <a:t>年、</a:t>
            </a:r>
            <a:r>
              <a:rPr lang="en-US" altLang="ja-JP" sz="1600" dirty="0" smtClean="0">
                <a:solidFill>
                  <a:srgbClr val="000000"/>
                </a:solidFill>
                <a:latin typeface="ＭＳ Ｐゴシック"/>
              </a:rPr>
              <a:t>20</a:t>
            </a:r>
            <a:r>
              <a:rPr lang="ja-JP" altLang="en-US" sz="1600" dirty="0" smtClean="0">
                <a:solidFill>
                  <a:srgbClr val="000000"/>
                </a:solidFill>
                <a:latin typeface="ＭＳ Ｐゴシック"/>
              </a:rPr>
              <a:t>年の中から選択</a:t>
            </a:r>
            <a:endParaRPr lang="ja-JP" altLang="en-US" sz="1600" dirty="0">
              <a:solidFill>
                <a:srgbClr val="000000"/>
              </a:solidFill>
              <a:latin typeface="ＭＳ Ｐゴシック"/>
            </a:endParaRPr>
          </a:p>
        </p:txBody>
      </p:sp>
      <p:sp>
        <p:nvSpPr>
          <p:cNvPr id="25" name="テキスト ボックス 24"/>
          <p:cNvSpPr txBox="1"/>
          <p:nvPr/>
        </p:nvSpPr>
        <p:spPr>
          <a:xfrm>
            <a:off x="3276410" y="5282081"/>
            <a:ext cx="4123592" cy="584775"/>
          </a:xfrm>
          <a:prstGeom prst="rect">
            <a:avLst/>
          </a:prstGeom>
          <a:solidFill>
            <a:schemeClr val="accent3">
              <a:lumMod val="95000"/>
            </a:schemeClr>
          </a:solidFill>
          <a:ln>
            <a:solidFill>
              <a:schemeClr val="tx1"/>
            </a:solidFill>
          </a:ln>
        </p:spPr>
        <p:txBody>
          <a:bodyPr wrap="square" rtlCol="0">
            <a:spAutoFit/>
          </a:bodyPr>
          <a:lstStyle/>
          <a:p>
            <a:r>
              <a:rPr lang="ja-JP" altLang="en-US" sz="1600" b="1" dirty="0" smtClean="0">
                <a:solidFill>
                  <a:srgbClr val="000000"/>
                </a:solidFill>
                <a:latin typeface="ＭＳ Ｐゴシック"/>
              </a:rPr>
              <a:t>一生涯受け取る。</a:t>
            </a:r>
            <a:endParaRPr lang="en-US" altLang="ja-JP" sz="1600" b="1" dirty="0" smtClean="0">
              <a:solidFill>
                <a:srgbClr val="000000"/>
              </a:solidFill>
              <a:latin typeface="ＭＳ Ｐゴシック"/>
            </a:endParaRPr>
          </a:p>
          <a:p>
            <a:r>
              <a:rPr lang="ja-JP" altLang="en-US" sz="1600" dirty="0" smtClean="0">
                <a:solidFill>
                  <a:srgbClr val="000000"/>
                </a:solidFill>
                <a:latin typeface="ＭＳ Ｐゴシック"/>
              </a:rPr>
              <a:t>保証期間は、</a:t>
            </a:r>
            <a:r>
              <a:rPr lang="en-US" altLang="ja-JP" sz="1600" dirty="0" smtClean="0">
                <a:solidFill>
                  <a:srgbClr val="000000"/>
                </a:solidFill>
                <a:latin typeface="ＭＳ Ｐゴシック"/>
              </a:rPr>
              <a:t>10</a:t>
            </a:r>
            <a:r>
              <a:rPr lang="ja-JP" altLang="en-US" sz="1600" dirty="0" smtClean="0">
                <a:solidFill>
                  <a:srgbClr val="000000"/>
                </a:solidFill>
                <a:latin typeface="ＭＳ Ｐゴシック"/>
              </a:rPr>
              <a:t>年、</a:t>
            </a:r>
            <a:r>
              <a:rPr lang="en-US" altLang="ja-JP" sz="1600" dirty="0" smtClean="0">
                <a:solidFill>
                  <a:srgbClr val="000000"/>
                </a:solidFill>
                <a:latin typeface="ＭＳ Ｐゴシック"/>
              </a:rPr>
              <a:t>15</a:t>
            </a:r>
            <a:r>
              <a:rPr lang="ja-JP" altLang="en-US" sz="1600" dirty="0" smtClean="0">
                <a:solidFill>
                  <a:srgbClr val="000000"/>
                </a:solidFill>
                <a:latin typeface="ＭＳ Ｐゴシック"/>
              </a:rPr>
              <a:t>年から選択</a:t>
            </a:r>
            <a:endParaRPr lang="ja-JP" altLang="en-US" sz="1600" dirty="0">
              <a:solidFill>
                <a:srgbClr val="000000"/>
              </a:solidFill>
              <a:latin typeface="ＭＳ Ｐゴシック"/>
            </a:endParaRPr>
          </a:p>
        </p:txBody>
      </p:sp>
      <p:sp>
        <p:nvSpPr>
          <p:cNvPr id="26" name="テキスト ボックス 25"/>
          <p:cNvSpPr txBox="1"/>
          <p:nvPr/>
        </p:nvSpPr>
        <p:spPr>
          <a:xfrm>
            <a:off x="3274337" y="6027562"/>
            <a:ext cx="4132521" cy="584775"/>
          </a:xfrm>
          <a:prstGeom prst="rect">
            <a:avLst/>
          </a:prstGeom>
          <a:solidFill>
            <a:schemeClr val="accent3">
              <a:lumMod val="95000"/>
            </a:schemeClr>
          </a:solidFill>
          <a:ln>
            <a:solidFill>
              <a:schemeClr val="tx1"/>
            </a:solidFill>
          </a:ln>
        </p:spPr>
        <p:txBody>
          <a:bodyPr wrap="square" rtlCol="0">
            <a:spAutoFit/>
          </a:bodyPr>
          <a:lstStyle/>
          <a:p>
            <a:r>
              <a:rPr lang="ja-JP" altLang="en-US" sz="1600" b="1" dirty="0" smtClean="0">
                <a:solidFill>
                  <a:srgbClr val="000000"/>
                </a:solidFill>
                <a:latin typeface="ＭＳ Ｐゴシック"/>
              </a:rPr>
              <a:t>運用を続けながら一定期間受け取る</a:t>
            </a:r>
            <a:endParaRPr lang="en-US" altLang="ja-JP" sz="1600" b="1" dirty="0" smtClean="0">
              <a:solidFill>
                <a:srgbClr val="000000"/>
              </a:solidFill>
              <a:latin typeface="ＭＳ Ｐゴシック"/>
            </a:endParaRPr>
          </a:p>
          <a:p>
            <a:r>
              <a:rPr lang="ja-JP" altLang="en-US" sz="1600" dirty="0">
                <a:solidFill>
                  <a:srgbClr val="000000"/>
                </a:solidFill>
                <a:latin typeface="ＭＳ Ｐゴシック"/>
              </a:rPr>
              <a:t>年単位</a:t>
            </a:r>
            <a:r>
              <a:rPr lang="ja-JP" altLang="en-US" sz="1600" dirty="0" smtClean="0">
                <a:solidFill>
                  <a:srgbClr val="000000"/>
                </a:solidFill>
                <a:latin typeface="ＭＳ Ｐゴシック"/>
              </a:rPr>
              <a:t>で自由に期間設定（</a:t>
            </a:r>
            <a:r>
              <a:rPr lang="en-US" altLang="ja-JP" sz="1600" dirty="0" smtClean="0">
                <a:solidFill>
                  <a:srgbClr val="000000"/>
                </a:solidFill>
                <a:latin typeface="ＭＳ Ｐゴシック"/>
              </a:rPr>
              <a:t>5</a:t>
            </a:r>
            <a:r>
              <a:rPr lang="ja-JP" altLang="en-US" sz="1600" dirty="0" smtClean="0">
                <a:solidFill>
                  <a:srgbClr val="000000"/>
                </a:solidFill>
                <a:latin typeface="ＭＳ Ｐゴシック"/>
              </a:rPr>
              <a:t>年以上</a:t>
            </a:r>
            <a:r>
              <a:rPr lang="en-US" altLang="ja-JP" sz="1600" dirty="0" smtClean="0">
                <a:solidFill>
                  <a:srgbClr val="000000"/>
                </a:solidFill>
                <a:latin typeface="ＭＳ Ｐゴシック"/>
              </a:rPr>
              <a:t>20</a:t>
            </a:r>
            <a:r>
              <a:rPr lang="ja-JP" altLang="en-US" sz="1600" dirty="0" smtClean="0">
                <a:solidFill>
                  <a:srgbClr val="000000"/>
                </a:solidFill>
                <a:latin typeface="ＭＳ Ｐゴシック"/>
              </a:rPr>
              <a:t>年以下）</a:t>
            </a:r>
            <a:endParaRPr lang="ja-JP" altLang="en-US" sz="1600" dirty="0">
              <a:solidFill>
                <a:srgbClr val="000000"/>
              </a:solidFill>
              <a:latin typeface="ＭＳ Ｐゴシック"/>
            </a:endParaRPr>
          </a:p>
        </p:txBody>
      </p:sp>
      <p:cxnSp>
        <p:nvCxnSpPr>
          <p:cNvPr id="36" name="直線コネクタ 35"/>
          <p:cNvCxnSpPr>
            <a:endCxn id="11" idx="1"/>
          </p:cNvCxnSpPr>
          <p:nvPr/>
        </p:nvCxnSpPr>
        <p:spPr bwMode="auto">
          <a:xfrm>
            <a:off x="1187624" y="4898149"/>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コネクタ 39"/>
          <p:cNvCxnSpPr>
            <a:endCxn id="13" idx="1"/>
          </p:cNvCxnSpPr>
          <p:nvPr/>
        </p:nvCxnSpPr>
        <p:spPr bwMode="auto">
          <a:xfrm flipV="1">
            <a:off x="1185489" y="6324742"/>
            <a:ext cx="216025" cy="47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a:endCxn id="12" idx="1"/>
          </p:cNvCxnSpPr>
          <p:nvPr/>
        </p:nvCxnSpPr>
        <p:spPr bwMode="auto">
          <a:xfrm>
            <a:off x="1198321" y="5574469"/>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正方形/長方形 47"/>
          <p:cNvSpPr/>
          <p:nvPr/>
        </p:nvSpPr>
        <p:spPr bwMode="auto">
          <a:xfrm>
            <a:off x="156867" y="2830703"/>
            <a:ext cx="8663605" cy="3916593"/>
          </a:xfrm>
          <a:prstGeom prst="rect">
            <a:avLst/>
          </a:prstGeom>
          <a:solidFill>
            <a:srgbClr val="F5A3FB">
              <a:alpha val="11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ja-JP" altLang="en-US" sz="2800" smtClean="0">
              <a:solidFill>
                <a:srgbClr val="000000"/>
              </a:solidFill>
              <a:ea typeface="ＭＳ ゴシック" pitchFamily="49" charset="-128"/>
            </a:endParaRPr>
          </a:p>
        </p:txBody>
      </p:sp>
    </p:spTree>
    <p:extLst>
      <p:ext uri="{BB962C8B-B14F-4D97-AF65-F5344CB8AC3E}">
        <p14:creationId xmlns:p14="http://schemas.microsoft.com/office/powerpoint/2010/main" val="228602004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6600">
            <a:alpha val="12000"/>
          </a:srgb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algn="ctr" fontAlgn="base">
          <a:spcBef>
            <a:spcPct val="0"/>
          </a:spcBef>
          <a:spcAft>
            <a:spcPct val="0"/>
          </a:spcAft>
          <a:defRPr sz="2800" dirty="0" smtClean="0">
            <a:solidFill>
              <a:srgbClr val="000000"/>
            </a:solidFill>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ゴシック"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1613</TotalTime>
  <Words>1465</Words>
  <Application>Microsoft Office PowerPoint</Application>
  <PresentationFormat>画面に合わせる (4:3)</PresentationFormat>
  <Paragraphs>151</Paragraphs>
  <Slides>10</Slides>
  <Notes>3</Notes>
  <HiddenSlides>0</HiddenSlides>
  <MMClips>0</MMClips>
  <ScaleCrop>false</ScaleCrop>
  <HeadingPairs>
    <vt:vector size="4" baseType="variant">
      <vt:variant>
        <vt:lpstr>テーマ</vt:lpstr>
      </vt:variant>
      <vt:variant>
        <vt:i4>4</vt:i4>
      </vt:variant>
      <vt:variant>
        <vt:lpstr>スライド タイトル</vt:lpstr>
      </vt:variant>
      <vt:variant>
        <vt:i4>10</vt:i4>
      </vt:variant>
    </vt:vector>
  </HeadingPairs>
  <TitlesOfParts>
    <vt:vector size="14" baseType="lpstr">
      <vt:lpstr>Office ​​テーマ</vt:lpstr>
      <vt:lpstr>スパイス</vt:lpstr>
      <vt:lpstr>1_Office ​​テーマ</vt:lpstr>
      <vt:lpstr>2_標準デザイン</vt:lpstr>
      <vt:lpstr>PowerPoint プレゼンテーション</vt:lpstr>
      <vt:lpstr>PowerPoint プレゼンテーション</vt:lpstr>
      <vt:lpstr>PowerPoint プレゼンテーション</vt:lpstr>
      <vt:lpstr>【設問１】確定拠出年金（ＤＣ年金）について適切な語句を選んでください。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2016-09-14T00:39:10Z</cp:lastPrinted>
  <dcterms:created xsi:type="dcterms:W3CDTF">2016-09-02T07:44:36Z</dcterms:created>
  <dcterms:modified xsi:type="dcterms:W3CDTF">2017-03-27T04:56:57Z</dcterms:modified>
</cp:coreProperties>
</file>